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1"/>
  </p:notesMasterIdLst>
  <p:handoutMasterIdLst>
    <p:handoutMasterId r:id="rId52"/>
  </p:handoutMasterIdLst>
  <p:sldIdLst>
    <p:sldId id="256" r:id="rId3"/>
    <p:sldId id="268" r:id="rId4"/>
    <p:sldId id="365" r:id="rId5"/>
    <p:sldId id="403" r:id="rId6"/>
    <p:sldId id="404" r:id="rId7"/>
    <p:sldId id="405" r:id="rId8"/>
    <p:sldId id="407" r:id="rId9"/>
    <p:sldId id="406" r:id="rId10"/>
    <p:sldId id="408" r:id="rId11"/>
    <p:sldId id="409" r:id="rId12"/>
    <p:sldId id="410" r:id="rId13"/>
    <p:sldId id="411" r:id="rId14"/>
    <p:sldId id="412" r:id="rId15"/>
    <p:sldId id="413" r:id="rId16"/>
    <p:sldId id="414" r:id="rId17"/>
    <p:sldId id="415" r:id="rId18"/>
    <p:sldId id="416" r:id="rId19"/>
    <p:sldId id="417" r:id="rId20"/>
    <p:sldId id="418" r:id="rId21"/>
    <p:sldId id="420" r:id="rId22"/>
    <p:sldId id="421" r:id="rId23"/>
    <p:sldId id="422" r:id="rId24"/>
    <p:sldId id="423"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346" r:id="rId48"/>
    <p:sldId id="402" r:id="rId49"/>
    <p:sldId id="347" r:id="rId50"/>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Standardabschnitt" id="{B517426A-A8CF-44CE-8ACA-FCF851A68314}">
          <p14:sldIdLst>
            <p14:sldId id="256"/>
            <p14:sldId id="268"/>
            <p14:sldId id="365"/>
            <p14:sldId id="403"/>
            <p14:sldId id="404"/>
            <p14:sldId id="405"/>
            <p14:sldId id="407"/>
            <p14:sldId id="406"/>
            <p14:sldId id="408"/>
            <p14:sldId id="409"/>
            <p14:sldId id="410"/>
            <p14:sldId id="411"/>
            <p14:sldId id="412"/>
            <p14:sldId id="413"/>
            <p14:sldId id="414"/>
            <p14:sldId id="415"/>
            <p14:sldId id="416"/>
            <p14:sldId id="417"/>
            <p14:sldId id="418"/>
            <p14:sldId id="420"/>
            <p14:sldId id="421"/>
            <p14:sldId id="422"/>
            <p14:sldId id="423"/>
            <p14:sldId id="425"/>
            <p14:sldId id="426"/>
            <p14:sldId id="427"/>
            <p14:sldId id="428"/>
            <p14:sldId id="429"/>
          </p14:sldIdLst>
        </p14:section>
        <p14:section name="Abschnitt ohne Titel" id="{BE20BB7F-7DAB-4A1E-8F02-C8DF5C90F908}">
          <p14:sldIdLst>
            <p14:sldId id="430"/>
            <p14:sldId id="431"/>
            <p14:sldId id="432"/>
            <p14:sldId id="433"/>
            <p14:sldId id="434"/>
            <p14:sldId id="435"/>
            <p14:sldId id="436"/>
            <p14:sldId id="437"/>
            <p14:sldId id="438"/>
            <p14:sldId id="439"/>
            <p14:sldId id="440"/>
            <p14:sldId id="441"/>
            <p14:sldId id="442"/>
            <p14:sldId id="443"/>
            <p14:sldId id="444"/>
            <p14:sldId id="445"/>
            <p14:sldId id="446"/>
            <p14:sldId id="346"/>
            <p14:sldId id="402"/>
            <p14:sldId id="347"/>
          </p14:sldIdLst>
        </p14:section>
      </p14:sectionLst>
    </p:ext>
    <p:ext uri="{EFAFB233-063F-42B5-8137-9DF3F51BA10A}">
      <p15:sldGuideLst xmlns:p15="http://schemas.microsoft.com/office/powerpoint/2012/main">
        <p15:guide id="1" orient="horz" pos="856">
          <p15:clr>
            <a:srgbClr val="A4A3A4"/>
          </p15:clr>
        </p15:guide>
        <p15:guide id="2" pos="45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FFCC00"/>
    <a:srgbClr val="00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7" autoAdjust="0"/>
    <p:restoredTop sz="94660"/>
  </p:normalViewPr>
  <p:slideViewPr>
    <p:cSldViewPr snapToGrid="0" snapToObjects="1">
      <p:cViewPr varScale="1">
        <p:scale>
          <a:sx n="108" d="100"/>
          <a:sy n="108" d="100"/>
        </p:scale>
        <p:origin x="2094" y="102"/>
      </p:cViewPr>
      <p:guideLst>
        <p:guide orient="horz" pos="856"/>
        <p:guide pos="45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2946189" cy="495701"/>
          </a:xfrm>
          <a:prstGeom prst="rect">
            <a:avLst/>
          </a:prstGeom>
        </p:spPr>
        <p:txBody>
          <a:bodyPr vert="horz" lIns="90462" tIns="45231" rIns="90462" bIns="45231" rtlCol="0"/>
          <a:lstStyle>
            <a:lvl1pPr algn="l">
              <a:defRPr sz="1200"/>
            </a:lvl1pPr>
          </a:lstStyle>
          <a:p>
            <a:endParaRPr lang="de-DE"/>
          </a:p>
        </p:txBody>
      </p:sp>
      <p:sp>
        <p:nvSpPr>
          <p:cNvPr id="3" name="Datumsplatzhalter 2"/>
          <p:cNvSpPr>
            <a:spLocks noGrp="1"/>
          </p:cNvSpPr>
          <p:nvPr>
            <p:ph type="dt" sz="quarter" idx="1"/>
          </p:nvPr>
        </p:nvSpPr>
        <p:spPr>
          <a:xfrm>
            <a:off x="3849901" y="1"/>
            <a:ext cx="2946189" cy="495701"/>
          </a:xfrm>
          <a:prstGeom prst="rect">
            <a:avLst/>
          </a:prstGeom>
        </p:spPr>
        <p:txBody>
          <a:bodyPr vert="horz" lIns="90462" tIns="45231" rIns="90462" bIns="45231" rtlCol="0"/>
          <a:lstStyle>
            <a:lvl1pPr algn="r">
              <a:defRPr sz="1200"/>
            </a:lvl1pPr>
          </a:lstStyle>
          <a:p>
            <a:fld id="{F85590F5-87CA-4528-AEEE-EFE014347DB5}" type="datetimeFigureOut">
              <a:rPr lang="de-DE" smtClean="0"/>
              <a:t>20.02.2024</a:t>
            </a:fld>
            <a:endParaRPr lang="de-DE"/>
          </a:p>
        </p:txBody>
      </p:sp>
      <p:sp>
        <p:nvSpPr>
          <p:cNvPr id="4" name="Fußzeilenplatzhalter 3"/>
          <p:cNvSpPr>
            <a:spLocks noGrp="1"/>
          </p:cNvSpPr>
          <p:nvPr>
            <p:ph type="ftr" sz="quarter" idx="2"/>
          </p:nvPr>
        </p:nvSpPr>
        <p:spPr>
          <a:xfrm>
            <a:off x="3" y="9429360"/>
            <a:ext cx="2946189" cy="495701"/>
          </a:xfrm>
          <a:prstGeom prst="rect">
            <a:avLst/>
          </a:prstGeom>
        </p:spPr>
        <p:txBody>
          <a:bodyPr vert="horz" lIns="90462" tIns="45231" rIns="90462" bIns="45231" rtlCol="0" anchor="b"/>
          <a:lstStyle>
            <a:lvl1pPr algn="l">
              <a:defRPr sz="1200"/>
            </a:lvl1pPr>
          </a:lstStyle>
          <a:p>
            <a:endParaRPr lang="de-DE"/>
          </a:p>
        </p:txBody>
      </p:sp>
      <p:sp>
        <p:nvSpPr>
          <p:cNvPr id="5" name="Foliennummernplatzhalter 4"/>
          <p:cNvSpPr>
            <a:spLocks noGrp="1"/>
          </p:cNvSpPr>
          <p:nvPr>
            <p:ph type="sldNum" sz="quarter" idx="3"/>
          </p:nvPr>
        </p:nvSpPr>
        <p:spPr>
          <a:xfrm>
            <a:off x="3849901" y="9429360"/>
            <a:ext cx="2946189" cy="495701"/>
          </a:xfrm>
          <a:prstGeom prst="rect">
            <a:avLst/>
          </a:prstGeom>
        </p:spPr>
        <p:txBody>
          <a:bodyPr vert="horz" lIns="90462" tIns="45231" rIns="90462" bIns="45231" rtlCol="0" anchor="b"/>
          <a:lstStyle>
            <a:lvl1pPr algn="r">
              <a:defRPr sz="1200"/>
            </a:lvl1pPr>
          </a:lstStyle>
          <a:p>
            <a:fld id="{36D98F3B-FBC1-412C-91D8-B894D309A15D}" type="slidenum">
              <a:rPr lang="de-DE" smtClean="0"/>
              <a:t>‹Nr.›</a:t>
            </a:fld>
            <a:endParaRPr lang="de-DE"/>
          </a:p>
        </p:txBody>
      </p:sp>
    </p:spTree>
    <p:extLst>
      <p:ext uri="{BB962C8B-B14F-4D97-AF65-F5344CB8AC3E}">
        <p14:creationId xmlns:p14="http://schemas.microsoft.com/office/powerpoint/2010/main" val="3639442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5659" cy="496332"/>
          </a:xfrm>
          <a:prstGeom prst="rect">
            <a:avLst/>
          </a:prstGeom>
        </p:spPr>
        <p:txBody>
          <a:bodyPr vert="horz" lIns="90462" tIns="45231" rIns="90462" bIns="45231" rtlCol="0"/>
          <a:lstStyle>
            <a:lvl1pPr algn="l">
              <a:defRPr sz="1200"/>
            </a:lvl1pPr>
          </a:lstStyle>
          <a:p>
            <a:endParaRPr lang="de-DE"/>
          </a:p>
        </p:txBody>
      </p:sp>
      <p:sp>
        <p:nvSpPr>
          <p:cNvPr id="3" name="Datumsplatzhalter 2"/>
          <p:cNvSpPr>
            <a:spLocks noGrp="1"/>
          </p:cNvSpPr>
          <p:nvPr>
            <p:ph type="dt" idx="1"/>
          </p:nvPr>
        </p:nvSpPr>
        <p:spPr>
          <a:xfrm>
            <a:off x="3850446" y="1"/>
            <a:ext cx="2945659" cy="496332"/>
          </a:xfrm>
          <a:prstGeom prst="rect">
            <a:avLst/>
          </a:prstGeom>
        </p:spPr>
        <p:txBody>
          <a:bodyPr vert="horz" lIns="90462" tIns="45231" rIns="90462" bIns="45231" rtlCol="0"/>
          <a:lstStyle>
            <a:lvl1pPr algn="r">
              <a:defRPr sz="1200"/>
            </a:lvl1pPr>
          </a:lstStyle>
          <a:p>
            <a:fld id="{57167E9C-0892-492A-AF6C-84CA7CD2BEC1}" type="datetimeFigureOut">
              <a:rPr lang="de-DE" smtClean="0"/>
              <a:t>20.02.2024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0462" tIns="45231" rIns="90462" bIns="45231"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0462" tIns="45231" rIns="90462" bIns="4523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0462" tIns="45231" rIns="90462" bIns="45231"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4"/>
            <a:ext cx="2945659" cy="496332"/>
          </a:xfrm>
          <a:prstGeom prst="rect">
            <a:avLst/>
          </a:prstGeom>
        </p:spPr>
        <p:txBody>
          <a:bodyPr vert="horz" lIns="90462" tIns="45231" rIns="90462" bIns="45231" rtlCol="0" anchor="b"/>
          <a:lstStyle>
            <a:lvl1pPr algn="r">
              <a:defRPr sz="1200"/>
            </a:lvl1pPr>
          </a:lstStyle>
          <a:p>
            <a:fld id="{F0742C3C-99E5-4BD8-9889-7486888F47AB}" type="slidenum">
              <a:rPr lang="de-DE" smtClean="0"/>
              <a:t>‹Nr.›</a:t>
            </a:fld>
            <a:endParaRPr lang="de-DE"/>
          </a:p>
        </p:txBody>
      </p:sp>
    </p:spTree>
    <p:extLst>
      <p:ext uri="{BB962C8B-B14F-4D97-AF65-F5344CB8AC3E}">
        <p14:creationId xmlns:p14="http://schemas.microsoft.com/office/powerpoint/2010/main" val="31324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a:t>
            </a:fld>
            <a:endParaRPr lang="de-DE"/>
          </a:p>
        </p:txBody>
      </p:sp>
    </p:spTree>
    <p:extLst>
      <p:ext uri="{BB962C8B-B14F-4D97-AF65-F5344CB8AC3E}">
        <p14:creationId xmlns:p14="http://schemas.microsoft.com/office/powerpoint/2010/main" val="390392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12</a:t>
            </a:fld>
            <a:endParaRPr lang="de-DE"/>
          </a:p>
        </p:txBody>
      </p:sp>
    </p:spTree>
    <p:extLst>
      <p:ext uri="{BB962C8B-B14F-4D97-AF65-F5344CB8AC3E}">
        <p14:creationId xmlns:p14="http://schemas.microsoft.com/office/powerpoint/2010/main" val="284155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13</a:t>
            </a:fld>
            <a:endParaRPr lang="de-DE"/>
          </a:p>
        </p:txBody>
      </p:sp>
    </p:spTree>
    <p:extLst>
      <p:ext uri="{BB962C8B-B14F-4D97-AF65-F5344CB8AC3E}">
        <p14:creationId xmlns:p14="http://schemas.microsoft.com/office/powerpoint/2010/main" val="383683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14</a:t>
            </a:fld>
            <a:endParaRPr lang="de-DE"/>
          </a:p>
        </p:txBody>
      </p:sp>
    </p:spTree>
    <p:extLst>
      <p:ext uri="{BB962C8B-B14F-4D97-AF65-F5344CB8AC3E}">
        <p14:creationId xmlns:p14="http://schemas.microsoft.com/office/powerpoint/2010/main" val="73191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15</a:t>
            </a:fld>
            <a:endParaRPr lang="de-DE"/>
          </a:p>
        </p:txBody>
      </p:sp>
    </p:spTree>
    <p:extLst>
      <p:ext uri="{BB962C8B-B14F-4D97-AF65-F5344CB8AC3E}">
        <p14:creationId xmlns:p14="http://schemas.microsoft.com/office/powerpoint/2010/main" val="2735919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16</a:t>
            </a:fld>
            <a:endParaRPr lang="de-DE"/>
          </a:p>
        </p:txBody>
      </p:sp>
    </p:spTree>
    <p:extLst>
      <p:ext uri="{BB962C8B-B14F-4D97-AF65-F5344CB8AC3E}">
        <p14:creationId xmlns:p14="http://schemas.microsoft.com/office/powerpoint/2010/main" val="33323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17</a:t>
            </a:fld>
            <a:endParaRPr lang="de-DE"/>
          </a:p>
        </p:txBody>
      </p:sp>
    </p:spTree>
    <p:extLst>
      <p:ext uri="{BB962C8B-B14F-4D97-AF65-F5344CB8AC3E}">
        <p14:creationId xmlns:p14="http://schemas.microsoft.com/office/powerpoint/2010/main" val="421617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18</a:t>
            </a:fld>
            <a:endParaRPr lang="de-DE"/>
          </a:p>
        </p:txBody>
      </p:sp>
    </p:spTree>
    <p:extLst>
      <p:ext uri="{BB962C8B-B14F-4D97-AF65-F5344CB8AC3E}">
        <p14:creationId xmlns:p14="http://schemas.microsoft.com/office/powerpoint/2010/main" val="40424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19</a:t>
            </a:fld>
            <a:endParaRPr lang="de-DE"/>
          </a:p>
        </p:txBody>
      </p:sp>
    </p:spTree>
    <p:extLst>
      <p:ext uri="{BB962C8B-B14F-4D97-AF65-F5344CB8AC3E}">
        <p14:creationId xmlns:p14="http://schemas.microsoft.com/office/powerpoint/2010/main" val="33102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20</a:t>
            </a:fld>
            <a:endParaRPr lang="de-DE"/>
          </a:p>
        </p:txBody>
      </p:sp>
    </p:spTree>
    <p:extLst>
      <p:ext uri="{BB962C8B-B14F-4D97-AF65-F5344CB8AC3E}">
        <p14:creationId xmlns:p14="http://schemas.microsoft.com/office/powerpoint/2010/main" val="1979351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21</a:t>
            </a:fld>
            <a:endParaRPr lang="de-DE"/>
          </a:p>
        </p:txBody>
      </p:sp>
    </p:spTree>
    <p:extLst>
      <p:ext uri="{BB962C8B-B14F-4D97-AF65-F5344CB8AC3E}">
        <p14:creationId xmlns:p14="http://schemas.microsoft.com/office/powerpoint/2010/main" val="145132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4</a:t>
            </a:fld>
            <a:endParaRPr lang="de-DE"/>
          </a:p>
        </p:txBody>
      </p:sp>
    </p:spTree>
    <p:extLst>
      <p:ext uri="{BB962C8B-B14F-4D97-AF65-F5344CB8AC3E}">
        <p14:creationId xmlns:p14="http://schemas.microsoft.com/office/powerpoint/2010/main" val="2132221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22</a:t>
            </a:fld>
            <a:endParaRPr lang="de-DE"/>
          </a:p>
        </p:txBody>
      </p:sp>
    </p:spTree>
    <p:extLst>
      <p:ext uri="{BB962C8B-B14F-4D97-AF65-F5344CB8AC3E}">
        <p14:creationId xmlns:p14="http://schemas.microsoft.com/office/powerpoint/2010/main" val="1548890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23</a:t>
            </a:fld>
            <a:endParaRPr lang="de-DE"/>
          </a:p>
        </p:txBody>
      </p:sp>
    </p:spTree>
    <p:extLst>
      <p:ext uri="{BB962C8B-B14F-4D97-AF65-F5344CB8AC3E}">
        <p14:creationId xmlns:p14="http://schemas.microsoft.com/office/powerpoint/2010/main" val="3455845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24</a:t>
            </a:fld>
            <a:endParaRPr lang="de-DE"/>
          </a:p>
        </p:txBody>
      </p:sp>
    </p:spTree>
    <p:extLst>
      <p:ext uri="{BB962C8B-B14F-4D97-AF65-F5344CB8AC3E}">
        <p14:creationId xmlns:p14="http://schemas.microsoft.com/office/powerpoint/2010/main" val="160072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25</a:t>
            </a:fld>
            <a:endParaRPr lang="de-DE"/>
          </a:p>
        </p:txBody>
      </p:sp>
    </p:spTree>
    <p:extLst>
      <p:ext uri="{BB962C8B-B14F-4D97-AF65-F5344CB8AC3E}">
        <p14:creationId xmlns:p14="http://schemas.microsoft.com/office/powerpoint/2010/main" val="378558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26</a:t>
            </a:fld>
            <a:endParaRPr lang="de-DE"/>
          </a:p>
        </p:txBody>
      </p:sp>
    </p:spTree>
    <p:extLst>
      <p:ext uri="{BB962C8B-B14F-4D97-AF65-F5344CB8AC3E}">
        <p14:creationId xmlns:p14="http://schemas.microsoft.com/office/powerpoint/2010/main" val="2640288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27</a:t>
            </a:fld>
            <a:endParaRPr lang="de-DE"/>
          </a:p>
        </p:txBody>
      </p:sp>
    </p:spTree>
    <p:extLst>
      <p:ext uri="{BB962C8B-B14F-4D97-AF65-F5344CB8AC3E}">
        <p14:creationId xmlns:p14="http://schemas.microsoft.com/office/powerpoint/2010/main" val="2110664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28</a:t>
            </a:fld>
            <a:endParaRPr lang="de-DE"/>
          </a:p>
        </p:txBody>
      </p:sp>
    </p:spTree>
    <p:extLst>
      <p:ext uri="{BB962C8B-B14F-4D97-AF65-F5344CB8AC3E}">
        <p14:creationId xmlns:p14="http://schemas.microsoft.com/office/powerpoint/2010/main" val="3193677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29</a:t>
            </a:fld>
            <a:endParaRPr lang="de-DE"/>
          </a:p>
        </p:txBody>
      </p:sp>
    </p:spTree>
    <p:extLst>
      <p:ext uri="{BB962C8B-B14F-4D97-AF65-F5344CB8AC3E}">
        <p14:creationId xmlns:p14="http://schemas.microsoft.com/office/powerpoint/2010/main" val="1924491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30</a:t>
            </a:fld>
            <a:endParaRPr lang="de-DE"/>
          </a:p>
        </p:txBody>
      </p:sp>
    </p:spTree>
    <p:extLst>
      <p:ext uri="{BB962C8B-B14F-4D97-AF65-F5344CB8AC3E}">
        <p14:creationId xmlns:p14="http://schemas.microsoft.com/office/powerpoint/2010/main" val="1271001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31</a:t>
            </a:fld>
            <a:endParaRPr lang="de-DE"/>
          </a:p>
        </p:txBody>
      </p:sp>
    </p:spTree>
    <p:extLst>
      <p:ext uri="{BB962C8B-B14F-4D97-AF65-F5344CB8AC3E}">
        <p14:creationId xmlns:p14="http://schemas.microsoft.com/office/powerpoint/2010/main" val="243316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5</a:t>
            </a:fld>
            <a:endParaRPr lang="de-DE"/>
          </a:p>
        </p:txBody>
      </p:sp>
    </p:spTree>
    <p:extLst>
      <p:ext uri="{BB962C8B-B14F-4D97-AF65-F5344CB8AC3E}">
        <p14:creationId xmlns:p14="http://schemas.microsoft.com/office/powerpoint/2010/main" val="2104279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32</a:t>
            </a:fld>
            <a:endParaRPr lang="de-DE"/>
          </a:p>
        </p:txBody>
      </p:sp>
    </p:spTree>
    <p:extLst>
      <p:ext uri="{BB962C8B-B14F-4D97-AF65-F5344CB8AC3E}">
        <p14:creationId xmlns:p14="http://schemas.microsoft.com/office/powerpoint/2010/main" val="1879628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33</a:t>
            </a:fld>
            <a:endParaRPr lang="de-DE"/>
          </a:p>
        </p:txBody>
      </p:sp>
    </p:spTree>
    <p:extLst>
      <p:ext uri="{BB962C8B-B14F-4D97-AF65-F5344CB8AC3E}">
        <p14:creationId xmlns:p14="http://schemas.microsoft.com/office/powerpoint/2010/main" val="389733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34</a:t>
            </a:fld>
            <a:endParaRPr lang="de-DE"/>
          </a:p>
        </p:txBody>
      </p:sp>
    </p:spTree>
    <p:extLst>
      <p:ext uri="{BB962C8B-B14F-4D97-AF65-F5344CB8AC3E}">
        <p14:creationId xmlns:p14="http://schemas.microsoft.com/office/powerpoint/2010/main" val="148340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35</a:t>
            </a:fld>
            <a:endParaRPr lang="de-DE"/>
          </a:p>
        </p:txBody>
      </p:sp>
    </p:spTree>
    <p:extLst>
      <p:ext uri="{BB962C8B-B14F-4D97-AF65-F5344CB8AC3E}">
        <p14:creationId xmlns:p14="http://schemas.microsoft.com/office/powerpoint/2010/main" val="2065122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36</a:t>
            </a:fld>
            <a:endParaRPr lang="de-DE"/>
          </a:p>
        </p:txBody>
      </p:sp>
    </p:spTree>
    <p:extLst>
      <p:ext uri="{BB962C8B-B14F-4D97-AF65-F5344CB8AC3E}">
        <p14:creationId xmlns:p14="http://schemas.microsoft.com/office/powerpoint/2010/main" val="242048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37</a:t>
            </a:fld>
            <a:endParaRPr lang="de-DE"/>
          </a:p>
        </p:txBody>
      </p:sp>
    </p:spTree>
    <p:extLst>
      <p:ext uri="{BB962C8B-B14F-4D97-AF65-F5344CB8AC3E}">
        <p14:creationId xmlns:p14="http://schemas.microsoft.com/office/powerpoint/2010/main" val="2103765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38</a:t>
            </a:fld>
            <a:endParaRPr lang="de-DE"/>
          </a:p>
        </p:txBody>
      </p:sp>
    </p:spTree>
    <p:extLst>
      <p:ext uri="{BB962C8B-B14F-4D97-AF65-F5344CB8AC3E}">
        <p14:creationId xmlns:p14="http://schemas.microsoft.com/office/powerpoint/2010/main" val="1484194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39</a:t>
            </a:fld>
            <a:endParaRPr lang="de-DE"/>
          </a:p>
        </p:txBody>
      </p:sp>
    </p:spTree>
    <p:extLst>
      <p:ext uri="{BB962C8B-B14F-4D97-AF65-F5344CB8AC3E}">
        <p14:creationId xmlns:p14="http://schemas.microsoft.com/office/powerpoint/2010/main" val="2968130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40</a:t>
            </a:fld>
            <a:endParaRPr lang="de-DE"/>
          </a:p>
        </p:txBody>
      </p:sp>
    </p:spTree>
    <p:extLst>
      <p:ext uri="{BB962C8B-B14F-4D97-AF65-F5344CB8AC3E}">
        <p14:creationId xmlns:p14="http://schemas.microsoft.com/office/powerpoint/2010/main" val="2999525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41</a:t>
            </a:fld>
            <a:endParaRPr lang="de-DE"/>
          </a:p>
        </p:txBody>
      </p:sp>
    </p:spTree>
    <p:extLst>
      <p:ext uri="{BB962C8B-B14F-4D97-AF65-F5344CB8AC3E}">
        <p14:creationId xmlns:p14="http://schemas.microsoft.com/office/powerpoint/2010/main" val="365238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6</a:t>
            </a:fld>
            <a:endParaRPr lang="de-DE"/>
          </a:p>
        </p:txBody>
      </p:sp>
    </p:spTree>
    <p:extLst>
      <p:ext uri="{BB962C8B-B14F-4D97-AF65-F5344CB8AC3E}">
        <p14:creationId xmlns:p14="http://schemas.microsoft.com/office/powerpoint/2010/main" val="3261191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42</a:t>
            </a:fld>
            <a:endParaRPr lang="de-DE"/>
          </a:p>
        </p:txBody>
      </p:sp>
    </p:spTree>
    <p:extLst>
      <p:ext uri="{BB962C8B-B14F-4D97-AF65-F5344CB8AC3E}">
        <p14:creationId xmlns:p14="http://schemas.microsoft.com/office/powerpoint/2010/main" val="3791376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43</a:t>
            </a:fld>
            <a:endParaRPr lang="de-DE"/>
          </a:p>
        </p:txBody>
      </p:sp>
    </p:spTree>
    <p:extLst>
      <p:ext uri="{BB962C8B-B14F-4D97-AF65-F5344CB8AC3E}">
        <p14:creationId xmlns:p14="http://schemas.microsoft.com/office/powerpoint/2010/main" val="3356548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44</a:t>
            </a:fld>
            <a:endParaRPr lang="de-DE"/>
          </a:p>
        </p:txBody>
      </p:sp>
    </p:spTree>
    <p:extLst>
      <p:ext uri="{BB962C8B-B14F-4D97-AF65-F5344CB8AC3E}">
        <p14:creationId xmlns:p14="http://schemas.microsoft.com/office/powerpoint/2010/main" val="648962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45</a:t>
            </a:fld>
            <a:endParaRPr lang="de-DE"/>
          </a:p>
        </p:txBody>
      </p:sp>
    </p:spTree>
    <p:extLst>
      <p:ext uri="{BB962C8B-B14F-4D97-AF65-F5344CB8AC3E}">
        <p14:creationId xmlns:p14="http://schemas.microsoft.com/office/powerpoint/2010/main" val="416876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7</a:t>
            </a:fld>
            <a:endParaRPr lang="de-DE"/>
          </a:p>
        </p:txBody>
      </p:sp>
    </p:spTree>
    <p:extLst>
      <p:ext uri="{BB962C8B-B14F-4D97-AF65-F5344CB8AC3E}">
        <p14:creationId xmlns:p14="http://schemas.microsoft.com/office/powerpoint/2010/main" val="81052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8</a:t>
            </a:fld>
            <a:endParaRPr lang="de-DE"/>
          </a:p>
        </p:txBody>
      </p:sp>
    </p:spTree>
    <p:extLst>
      <p:ext uri="{BB962C8B-B14F-4D97-AF65-F5344CB8AC3E}">
        <p14:creationId xmlns:p14="http://schemas.microsoft.com/office/powerpoint/2010/main" val="328811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9</a:t>
            </a:fld>
            <a:endParaRPr lang="de-DE"/>
          </a:p>
        </p:txBody>
      </p:sp>
    </p:spTree>
    <p:extLst>
      <p:ext uri="{BB962C8B-B14F-4D97-AF65-F5344CB8AC3E}">
        <p14:creationId xmlns:p14="http://schemas.microsoft.com/office/powerpoint/2010/main" val="412747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10</a:t>
            </a:fld>
            <a:endParaRPr lang="de-DE"/>
          </a:p>
        </p:txBody>
      </p:sp>
    </p:spTree>
    <p:extLst>
      <p:ext uri="{BB962C8B-B14F-4D97-AF65-F5344CB8AC3E}">
        <p14:creationId xmlns:p14="http://schemas.microsoft.com/office/powerpoint/2010/main" val="3255309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742C3C-99E5-4BD8-9889-7486888F47AB}" type="slidenum">
              <a:rPr lang="de-DE" smtClean="0"/>
              <a:t>11</a:t>
            </a:fld>
            <a:endParaRPr lang="de-DE"/>
          </a:p>
        </p:txBody>
      </p:sp>
    </p:spTree>
    <p:extLst>
      <p:ext uri="{BB962C8B-B14F-4D97-AF65-F5344CB8AC3E}">
        <p14:creationId xmlns:p14="http://schemas.microsoft.com/office/powerpoint/2010/main" val="371049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r>
              <a:rPr lang="de-DE"/>
              <a:t>19.06.2018</a:t>
            </a:r>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6FCC008E-77BB-4519-8524-6D217B354B39}" type="slidenum">
              <a:rPr lang="de-DE"/>
              <a:pPr/>
              <a:t>‹Nr.›</a:t>
            </a:fld>
            <a:endParaRPr lang="de-DE"/>
          </a:p>
        </p:txBody>
      </p:sp>
    </p:spTree>
    <p:extLst>
      <p:ext uri="{BB962C8B-B14F-4D97-AF65-F5344CB8AC3E}">
        <p14:creationId xmlns:p14="http://schemas.microsoft.com/office/powerpoint/2010/main" val="73376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DE"/>
              <a:t>19.06.2018</a:t>
            </a:r>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91433234-169D-4F41-A774-FEEB2B5BE50E}" type="slidenum">
              <a:rPr lang="de-DE"/>
              <a:pPr/>
              <a:t>‹Nr.›</a:t>
            </a:fld>
            <a:endParaRPr lang="de-DE"/>
          </a:p>
        </p:txBody>
      </p:sp>
    </p:spTree>
    <p:extLst>
      <p:ext uri="{BB962C8B-B14F-4D97-AF65-F5344CB8AC3E}">
        <p14:creationId xmlns:p14="http://schemas.microsoft.com/office/powerpoint/2010/main" val="105086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DE"/>
              <a:t>19.06.2018</a:t>
            </a:r>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3F58F7BA-A93F-40E5-910F-1B2264E035A0}" type="slidenum">
              <a:rPr lang="de-DE"/>
              <a:pPr/>
              <a:t>‹Nr.›</a:t>
            </a:fld>
            <a:endParaRPr lang="de-DE"/>
          </a:p>
        </p:txBody>
      </p:sp>
    </p:spTree>
    <p:extLst>
      <p:ext uri="{BB962C8B-B14F-4D97-AF65-F5344CB8AC3E}">
        <p14:creationId xmlns:p14="http://schemas.microsoft.com/office/powerpoint/2010/main" val="1748920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25D22CB-05D5-47E1-A4B3-361BCA2DDE39}" type="datetimeFigureOut">
              <a:rPr lang="de-DE" smtClean="0"/>
              <a:t>20.02.2024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1369896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25D22CB-05D5-47E1-A4B3-361BCA2DDE39}" type="datetimeFigureOut">
              <a:rPr lang="de-DE" smtClean="0"/>
              <a:t>20.02.2024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3481620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25D22CB-05D5-47E1-A4B3-361BCA2DDE39}" type="datetimeFigureOut">
              <a:rPr lang="de-DE" smtClean="0"/>
              <a:t>20.02.2024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168021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25D22CB-05D5-47E1-A4B3-361BCA2DDE39}" type="datetimeFigureOut">
              <a:rPr lang="de-DE" smtClean="0"/>
              <a:t>20.02.2024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31104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25D22CB-05D5-47E1-A4B3-361BCA2DDE39}" type="datetimeFigureOut">
              <a:rPr lang="de-DE" smtClean="0"/>
              <a:t>20.02.2024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179694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25D22CB-05D5-47E1-A4B3-361BCA2DDE39}" type="datetimeFigureOut">
              <a:rPr lang="de-DE" smtClean="0"/>
              <a:t>20.02.2024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2577801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25D22CB-05D5-47E1-A4B3-361BCA2DDE39}" type="datetimeFigureOut">
              <a:rPr lang="de-DE" smtClean="0"/>
              <a:t>20.02.2024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866639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25D22CB-05D5-47E1-A4B3-361BCA2DDE39}" type="datetimeFigureOut">
              <a:rPr lang="de-DE" smtClean="0"/>
              <a:t>20.02.2024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108039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DE"/>
              <a:t>19.06.2018</a:t>
            </a:r>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A1595358-6F2C-4288-B0AA-F5F3FB5C3E97}" type="slidenum">
              <a:rPr lang="de-DE"/>
              <a:pPr/>
              <a:t>‹Nr.›</a:t>
            </a:fld>
            <a:endParaRPr lang="de-DE"/>
          </a:p>
        </p:txBody>
      </p:sp>
    </p:spTree>
    <p:extLst>
      <p:ext uri="{BB962C8B-B14F-4D97-AF65-F5344CB8AC3E}">
        <p14:creationId xmlns:p14="http://schemas.microsoft.com/office/powerpoint/2010/main" val="3251141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25D22CB-05D5-47E1-A4B3-361BCA2DDE39}" type="datetimeFigureOut">
              <a:rPr lang="de-DE" smtClean="0"/>
              <a:t>20.02.2024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3896858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25D22CB-05D5-47E1-A4B3-361BCA2DDE39}" type="datetimeFigureOut">
              <a:rPr lang="de-DE" smtClean="0"/>
              <a:t>20.02.2024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3016806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25D22CB-05D5-47E1-A4B3-361BCA2DDE39}" type="datetimeFigureOut">
              <a:rPr lang="de-DE" smtClean="0"/>
              <a:t>20.02.2024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734EC67-C8EC-464B-ACCE-1C8348FC1387}" type="slidenum">
              <a:rPr lang="de-DE" smtClean="0"/>
              <a:t>‹Nr.›</a:t>
            </a:fld>
            <a:endParaRPr lang="de-DE"/>
          </a:p>
        </p:txBody>
      </p:sp>
    </p:spTree>
    <p:extLst>
      <p:ext uri="{BB962C8B-B14F-4D97-AF65-F5344CB8AC3E}">
        <p14:creationId xmlns:p14="http://schemas.microsoft.com/office/powerpoint/2010/main" val="5663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r>
              <a:rPr lang="de-DE"/>
              <a:t>19.06.2018</a:t>
            </a:r>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950BEC7B-2853-4A55-A375-E8ACB2A0A042}" type="slidenum">
              <a:rPr lang="de-DE"/>
              <a:pPr/>
              <a:t>‹Nr.›</a:t>
            </a:fld>
            <a:endParaRPr lang="de-DE"/>
          </a:p>
        </p:txBody>
      </p:sp>
    </p:spTree>
    <p:extLst>
      <p:ext uri="{BB962C8B-B14F-4D97-AF65-F5344CB8AC3E}">
        <p14:creationId xmlns:p14="http://schemas.microsoft.com/office/powerpoint/2010/main" val="330584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r>
              <a:rPr lang="de-DE"/>
              <a:t>19.06.2018</a:t>
            </a:r>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7D556A1A-6897-4C34-B521-9E2852EAECCD}" type="slidenum">
              <a:rPr lang="de-DE"/>
              <a:pPr/>
              <a:t>‹Nr.›</a:t>
            </a:fld>
            <a:endParaRPr lang="de-DE"/>
          </a:p>
        </p:txBody>
      </p:sp>
    </p:spTree>
    <p:extLst>
      <p:ext uri="{BB962C8B-B14F-4D97-AF65-F5344CB8AC3E}">
        <p14:creationId xmlns:p14="http://schemas.microsoft.com/office/powerpoint/2010/main" val="10300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r>
              <a:rPr lang="de-DE"/>
              <a:t>19.06.2018</a:t>
            </a:r>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fld id="{A72CB861-DBA8-4A68-AB6D-968AA6049ADA}" type="slidenum">
              <a:rPr lang="de-DE"/>
              <a:pPr/>
              <a:t>‹Nr.›</a:t>
            </a:fld>
            <a:endParaRPr lang="de-DE"/>
          </a:p>
        </p:txBody>
      </p:sp>
    </p:spTree>
    <p:extLst>
      <p:ext uri="{BB962C8B-B14F-4D97-AF65-F5344CB8AC3E}">
        <p14:creationId xmlns:p14="http://schemas.microsoft.com/office/powerpoint/2010/main" val="193701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r>
              <a:rPr lang="de-DE"/>
              <a:t>19.06.2018</a:t>
            </a:r>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fld id="{E83A53E8-24AB-483B-A6F0-468510FA5FC6}" type="slidenum">
              <a:rPr lang="de-DE"/>
              <a:pPr/>
              <a:t>‹Nr.›</a:t>
            </a:fld>
            <a:endParaRPr lang="de-DE"/>
          </a:p>
        </p:txBody>
      </p:sp>
    </p:spTree>
    <p:extLst>
      <p:ext uri="{BB962C8B-B14F-4D97-AF65-F5344CB8AC3E}">
        <p14:creationId xmlns:p14="http://schemas.microsoft.com/office/powerpoint/2010/main" val="326141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r>
              <a:rPr lang="de-DE"/>
              <a:t>19.06.2018</a:t>
            </a:r>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fld id="{10E83884-7A97-404B-8826-FBEA0CEABB9A}" type="slidenum">
              <a:rPr lang="de-DE"/>
              <a:pPr/>
              <a:t>‹Nr.›</a:t>
            </a:fld>
            <a:endParaRPr lang="de-DE"/>
          </a:p>
        </p:txBody>
      </p:sp>
    </p:spTree>
    <p:extLst>
      <p:ext uri="{BB962C8B-B14F-4D97-AF65-F5344CB8AC3E}">
        <p14:creationId xmlns:p14="http://schemas.microsoft.com/office/powerpoint/2010/main" val="246197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r>
              <a:rPr lang="de-DE"/>
              <a:t>19.06.2018</a:t>
            </a:r>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6D4853D9-AFC1-456C-AF75-63B77F88E97A}" type="slidenum">
              <a:rPr lang="de-DE"/>
              <a:pPr/>
              <a:t>‹Nr.›</a:t>
            </a:fld>
            <a:endParaRPr lang="de-DE"/>
          </a:p>
        </p:txBody>
      </p:sp>
    </p:spTree>
    <p:extLst>
      <p:ext uri="{BB962C8B-B14F-4D97-AF65-F5344CB8AC3E}">
        <p14:creationId xmlns:p14="http://schemas.microsoft.com/office/powerpoint/2010/main" val="98245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r>
              <a:rPr lang="de-DE"/>
              <a:t>19.06.2018</a:t>
            </a:r>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994EC225-495F-4BBF-B726-F9B646ABA9DD}" type="slidenum">
              <a:rPr lang="de-DE"/>
              <a:pPr/>
              <a:t>‹Nr.›</a:t>
            </a:fld>
            <a:endParaRPr lang="de-DE"/>
          </a:p>
        </p:txBody>
      </p:sp>
    </p:spTree>
    <p:extLst>
      <p:ext uri="{BB962C8B-B14F-4D97-AF65-F5344CB8AC3E}">
        <p14:creationId xmlns:p14="http://schemas.microsoft.com/office/powerpoint/2010/main" val="127095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r>
              <a:rPr lang="de-DE"/>
              <a:t>19.06.2018</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40664C3-1E8C-4BC1-B838-D01BC38FE9CD}"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D22CB-05D5-47E1-A4B3-361BCA2DDE39}" type="datetimeFigureOut">
              <a:rPr lang="de-DE" smtClean="0"/>
              <a:t>20.02.2024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4EC67-C8EC-464B-ACCE-1C8348FC1387}" type="slidenum">
              <a:rPr lang="de-DE" smtClean="0"/>
              <a:t>‹Nr.›</a:t>
            </a:fld>
            <a:endParaRPr lang="de-DE"/>
          </a:p>
        </p:txBody>
      </p:sp>
    </p:spTree>
    <p:extLst>
      <p:ext uri="{BB962C8B-B14F-4D97-AF65-F5344CB8AC3E}">
        <p14:creationId xmlns:p14="http://schemas.microsoft.com/office/powerpoint/2010/main" val="1875764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package" Target="../embeddings/Microsoft_Excel_Worksheet1.xlsx"/><Relationship Id="rId5" Type="http://schemas.openxmlformats.org/officeDocument/2006/relationships/image" Target="../media/image40.png"/><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package" Target="../embeddings/Microsoft_Excel_Worksheet4.xlsx"/><Relationship Id="rId4" Type="http://schemas.openxmlformats.org/officeDocument/2006/relationships/image" Target="../media/image52.emf"/></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66.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feld 6"/>
          <p:cNvSpPr txBox="1">
            <a:spLocks noChangeArrowheads="1"/>
          </p:cNvSpPr>
          <p:nvPr/>
        </p:nvSpPr>
        <p:spPr bwMode="auto">
          <a:xfrm>
            <a:off x="7300913" y="1358900"/>
            <a:ext cx="1157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de-DE" sz="1200" dirty="0">
                <a:solidFill>
                  <a:srgbClr val="7F7F7F"/>
                </a:solidFill>
                <a:latin typeface="+mn-lt"/>
              </a:rPr>
              <a:t>Regens Wagner</a:t>
            </a:r>
          </a:p>
          <a:p>
            <a:r>
              <a:rPr lang="de-DE" sz="1200" dirty="0">
                <a:latin typeface="+mn-lt"/>
              </a:rPr>
              <a:t>Direktion </a:t>
            </a:r>
          </a:p>
        </p:txBody>
      </p:sp>
      <p:sp>
        <p:nvSpPr>
          <p:cNvPr id="4" name="Titel 3"/>
          <p:cNvSpPr>
            <a:spLocks noGrp="1"/>
          </p:cNvSpPr>
          <p:nvPr>
            <p:ph type="ctrTitle"/>
          </p:nvPr>
        </p:nvSpPr>
        <p:spPr>
          <a:xfrm>
            <a:off x="685800" y="3063875"/>
            <a:ext cx="7772400" cy="1470025"/>
          </a:xfrm>
        </p:spPr>
        <p:txBody>
          <a:bodyPr/>
          <a:lstStyle/>
          <a:p>
            <a:r>
              <a:rPr lang="de-DE" sz="4800" b="1" dirty="0"/>
              <a:t>Aufbau Excel</a:t>
            </a:r>
            <a:br>
              <a:rPr lang="de-DE" sz="4800" b="1" dirty="0"/>
            </a:br>
            <a:r>
              <a:rPr lang="de-DE" sz="4800" b="1" dirty="0"/>
              <a:t>Formeln und Funktionen</a:t>
            </a:r>
            <a:br>
              <a:rPr lang="de-DE" sz="4800" b="1" dirty="0"/>
            </a:br>
            <a:br>
              <a:rPr lang="de-DE" sz="4800" b="1" dirty="0"/>
            </a:br>
            <a:r>
              <a:rPr lang="de-DE" sz="3600" dirty="0"/>
              <a:t>21.02.2024 - online</a:t>
            </a:r>
          </a:p>
        </p:txBody>
      </p:sp>
      <p:sp>
        <p:nvSpPr>
          <p:cNvPr id="2" name="Datumsplatzhalter 1"/>
          <p:cNvSpPr>
            <a:spLocks noGrp="1"/>
          </p:cNvSpPr>
          <p:nvPr>
            <p:ph type="dt" sz="half" idx="10"/>
          </p:nvPr>
        </p:nvSpPr>
        <p:spPr/>
        <p:txBody>
          <a:bodyPr/>
          <a:lstStyle/>
          <a:p>
            <a:r>
              <a:rPr lang="de-DE" dirty="0"/>
              <a:t>21.02.2024</a:t>
            </a:r>
          </a:p>
        </p:txBody>
      </p:sp>
      <p:sp>
        <p:nvSpPr>
          <p:cNvPr id="3" name="Foliennummernplatzhalter 2"/>
          <p:cNvSpPr>
            <a:spLocks noGrp="1"/>
          </p:cNvSpPr>
          <p:nvPr>
            <p:ph type="sldNum" sz="quarter" idx="12"/>
          </p:nvPr>
        </p:nvSpPr>
        <p:spPr/>
        <p:txBody>
          <a:bodyPr/>
          <a:lstStyle/>
          <a:p>
            <a:fld id="{6FCC008E-77BB-4519-8524-6D217B354B39}" type="slidenum">
              <a:rPr lang="de-DE" smtClean="0"/>
              <a:pPr/>
              <a:t>1</a:t>
            </a:fld>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4885953"/>
          </a:xfrm>
          <a:prstGeom prst="rect">
            <a:avLst/>
          </a:prstGeom>
          <a:noFill/>
        </p:spPr>
        <p:txBody>
          <a:bodyPr wrap="square" rtlCol="0">
            <a:spAutoFit/>
          </a:bodyPr>
          <a:lstStyle/>
          <a:p>
            <a:r>
              <a:rPr lang="de-DE" sz="1600" u="sng" dirty="0">
                <a:solidFill>
                  <a:schemeClr val="accent6">
                    <a:lumMod val="75000"/>
                  </a:schemeClr>
                </a:solidFill>
              </a:rPr>
              <a:t>Formeln bearbeiten</a:t>
            </a:r>
          </a:p>
          <a:p>
            <a:pPr marL="285750" indent="-285750">
              <a:buFont typeface="Wingdings" panose="05000000000000000000" pitchFamily="2" charset="2"/>
              <a:buChar char="Ø"/>
            </a:pPr>
            <a:r>
              <a:rPr lang="de-DE" sz="1600" dirty="0"/>
              <a:t>Klicken Sie doppelt auf die Zelle mit der Formel, die Sie bearbeiten möchten.</a:t>
            </a:r>
          </a:p>
          <a:p>
            <a:pPr marL="285750" indent="-285750">
              <a:buFont typeface="Wingdings" panose="05000000000000000000" pitchFamily="2" charset="2"/>
              <a:buChar char="Ø"/>
            </a:pPr>
            <a:r>
              <a:rPr lang="de-DE" sz="1600" dirty="0"/>
              <a:t>Ändern Sie die Formel.</a:t>
            </a:r>
          </a:p>
          <a:p>
            <a:r>
              <a:rPr lang="de-DE" sz="1600" dirty="0"/>
              <a:t>Sie können die Formel einer markierten Zelle auch in der Bearbeitungsleiste ändern.</a:t>
            </a:r>
          </a:p>
          <a:p>
            <a:endParaRPr lang="de-DE" sz="1050" dirty="0"/>
          </a:p>
          <a:p>
            <a:r>
              <a:rPr lang="de-DE" sz="1600" u="sng" dirty="0"/>
              <a:t>Zellbezüge in einer Formel schnell mit der Maus ändern</a:t>
            </a:r>
          </a:p>
          <a:p>
            <a:r>
              <a:rPr lang="de-DE" sz="1600" dirty="0"/>
              <a:t>Klicken Sie doppelt auf die Zelle mit der Formel, die Sie bearbeiten möchten.</a:t>
            </a:r>
          </a:p>
          <a:p>
            <a:endParaRPr lang="de-DE" sz="900" dirty="0"/>
          </a:p>
          <a:p>
            <a:r>
              <a:rPr lang="de-DE" sz="1600" dirty="0"/>
              <a:t>Die Größe eines in der Formel verwendeten Zellbereichs ändern Sie folgendermaßen:</a:t>
            </a:r>
          </a:p>
          <a:p>
            <a:endParaRPr lang="de-DE" sz="1600" dirty="0"/>
          </a:p>
          <a:p>
            <a:endParaRPr lang="de-DE" sz="1600" dirty="0"/>
          </a:p>
          <a:p>
            <a:endParaRPr lang="de-DE" sz="1600" dirty="0"/>
          </a:p>
          <a:p>
            <a:endParaRPr lang="de-DE" sz="1600" dirty="0"/>
          </a:p>
          <a:p>
            <a:endParaRPr lang="de-DE" sz="2000" dirty="0"/>
          </a:p>
          <a:p>
            <a:r>
              <a:rPr lang="de-DE" sz="1600" dirty="0"/>
              <a:t>Vorhandene Zellbezüge lassen sich so ersetzen:</a:t>
            </a:r>
          </a:p>
          <a:p>
            <a:endParaRPr lang="de-DE" sz="1600" dirty="0"/>
          </a:p>
          <a:p>
            <a:endParaRPr lang="de-DE" sz="1600" dirty="0"/>
          </a:p>
          <a:p>
            <a:endParaRPr lang="de-DE" sz="1600" dirty="0"/>
          </a:p>
          <a:p>
            <a:endParaRPr lang="de-DE" sz="1600" dirty="0"/>
          </a:p>
          <a:p>
            <a:endParaRPr lang="de-DE" sz="1600" dirty="0"/>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Formeln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10</a:t>
            </a:fld>
            <a:endParaRPr lang="de-DE" dirty="0"/>
          </a:p>
        </p:txBody>
      </p:sp>
      <p:pic>
        <p:nvPicPr>
          <p:cNvPr id="6" name="Grafik 5">
            <a:extLst>
              <a:ext uri="{FF2B5EF4-FFF2-40B4-BE49-F238E27FC236}">
                <a16:creationId xmlns:a16="http://schemas.microsoft.com/office/drawing/2014/main" id="{67A6F4CA-4B3B-245D-A4CC-7A5F5B49E357}"/>
              </a:ext>
            </a:extLst>
          </p:cNvPr>
          <p:cNvPicPr>
            <a:picLocks noChangeAspect="1"/>
          </p:cNvPicPr>
          <p:nvPr/>
        </p:nvPicPr>
        <p:blipFill>
          <a:blip r:embed="rId3"/>
          <a:stretch>
            <a:fillRect/>
          </a:stretch>
        </p:blipFill>
        <p:spPr>
          <a:xfrm>
            <a:off x="580018" y="4110899"/>
            <a:ext cx="4588667" cy="1049806"/>
          </a:xfrm>
          <a:prstGeom prst="rect">
            <a:avLst/>
          </a:prstGeom>
        </p:spPr>
      </p:pic>
      <p:pic>
        <p:nvPicPr>
          <p:cNvPr id="9" name="Grafik 8">
            <a:extLst>
              <a:ext uri="{FF2B5EF4-FFF2-40B4-BE49-F238E27FC236}">
                <a16:creationId xmlns:a16="http://schemas.microsoft.com/office/drawing/2014/main" id="{AF238DE6-7330-7EF3-5969-CA6E58C1768E}"/>
              </a:ext>
            </a:extLst>
          </p:cNvPr>
          <p:cNvPicPr>
            <a:picLocks noChangeAspect="1"/>
          </p:cNvPicPr>
          <p:nvPr/>
        </p:nvPicPr>
        <p:blipFill>
          <a:blip r:embed="rId4"/>
          <a:stretch>
            <a:fillRect/>
          </a:stretch>
        </p:blipFill>
        <p:spPr>
          <a:xfrm>
            <a:off x="580018" y="5618838"/>
            <a:ext cx="5182323" cy="1133633"/>
          </a:xfrm>
          <a:prstGeom prst="rect">
            <a:avLst/>
          </a:prstGeom>
        </p:spPr>
      </p:pic>
    </p:spTree>
    <p:extLst>
      <p:ext uri="{BB962C8B-B14F-4D97-AF65-F5344CB8AC3E}">
        <p14:creationId xmlns:p14="http://schemas.microsoft.com/office/powerpoint/2010/main" val="122804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2554545"/>
          </a:xfrm>
          <a:prstGeom prst="rect">
            <a:avLst/>
          </a:prstGeom>
          <a:noFill/>
        </p:spPr>
        <p:txBody>
          <a:bodyPr wrap="square" rtlCol="0">
            <a:spAutoFit/>
          </a:bodyPr>
          <a:lstStyle/>
          <a:p>
            <a:r>
              <a:rPr lang="de-DE" sz="1600" u="sng" dirty="0">
                <a:solidFill>
                  <a:schemeClr val="accent6">
                    <a:lumMod val="75000"/>
                  </a:schemeClr>
                </a:solidFill>
              </a:rPr>
              <a:t>Übungsaufgabe</a:t>
            </a:r>
          </a:p>
          <a:p>
            <a:endParaRPr lang="de-DE" sz="1600" u="sng" dirty="0">
              <a:solidFill>
                <a:schemeClr val="accent6">
                  <a:lumMod val="75000"/>
                </a:schemeClr>
              </a:solidFill>
            </a:endParaRPr>
          </a:p>
          <a:p>
            <a:pPr marL="285750" indent="-285750">
              <a:buFont typeface="Wingdings" panose="05000000000000000000" pitchFamily="2" charset="2"/>
              <a:buChar char="à"/>
            </a:pPr>
            <a:r>
              <a:rPr lang="de-DE" sz="1600" dirty="0">
                <a:sym typeface="Wingdings" panose="05000000000000000000" pitchFamily="2" charset="2"/>
              </a:rPr>
              <a:t>2. Übung Umsatzzahlen</a:t>
            </a:r>
          </a:p>
          <a:p>
            <a:pPr marL="742950" lvl="1" indent="-285750">
              <a:buFont typeface="Wingdings" panose="05000000000000000000" pitchFamily="2" charset="2"/>
              <a:buChar char="Ø"/>
            </a:pPr>
            <a:r>
              <a:rPr lang="de-DE" sz="1600" dirty="0">
                <a:sym typeface="Wingdings" panose="05000000000000000000" pitchFamily="2" charset="2"/>
              </a:rPr>
              <a:t>Öffnen Sie die Übungsdatei</a:t>
            </a:r>
          </a:p>
          <a:p>
            <a:pPr marL="742950" lvl="1" indent="-285750">
              <a:buFont typeface="Wingdings" panose="05000000000000000000" pitchFamily="2" charset="2"/>
              <a:buChar char="Ø"/>
            </a:pPr>
            <a:r>
              <a:rPr lang="de-DE" sz="1600" dirty="0">
                <a:sym typeface="Wingdings" panose="05000000000000000000" pitchFamily="2" charset="2"/>
              </a:rPr>
              <a:t>Ermitteln Sie den Jahresumsatz in der Zelle B6 mit der Funktion SUMME</a:t>
            </a:r>
          </a:p>
          <a:p>
            <a:pPr marL="742950" lvl="1" indent="-285750">
              <a:buFont typeface="Wingdings" panose="05000000000000000000" pitchFamily="2" charset="2"/>
              <a:buChar char="Ø"/>
            </a:pPr>
            <a:r>
              <a:rPr lang="de-DE" sz="1600" dirty="0">
                <a:sym typeface="Wingdings" panose="05000000000000000000" pitchFamily="2" charset="2"/>
              </a:rPr>
              <a:t>Berechnen Sie die Werte in Spalte C, indem Sie den Umsatz des jeweiligen Quartals durch den Jahresumsatz teilen und mit 100 multiplizieren. Fügen Sie dabei die Zellbezüge durch Zeigen in die entsprechenden Formeln ein.</a:t>
            </a:r>
          </a:p>
          <a:p>
            <a:pPr marL="285750" indent="-285750">
              <a:buFont typeface="Wingdings" panose="05000000000000000000" pitchFamily="2" charset="2"/>
              <a:buChar char="à"/>
            </a:pPr>
            <a:endParaRPr lang="de-DE" sz="1600" u="sng" dirty="0">
              <a:solidFill>
                <a:schemeClr val="accent6">
                  <a:lumMod val="75000"/>
                </a:schemeClr>
              </a:solidFill>
              <a:sym typeface="Wingdings" panose="05000000000000000000" pitchFamily="2" charset="2"/>
            </a:endParaRPr>
          </a:p>
          <a:p>
            <a:endParaRPr lang="de-DE" sz="1600" dirty="0"/>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Formeln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11</a:t>
            </a:fld>
            <a:endParaRPr lang="de-DE" dirty="0"/>
          </a:p>
        </p:txBody>
      </p:sp>
      <p:graphicFrame>
        <p:nvGraphicFramePr>
          <p:cNvPr id="2" name="Objekt 1">
            <a:extLst>
              <a:ext uri="{FF2B5EF4-FFF2-40B4-BE49-F238E27FC236}">
                <a16:creationId xmlns:a16="http://schemas.microsoft.com/office/drawing/2014/main" id="{BBBDB1C5-CD6C-7DF0-314E-2E28C6C91B0A}"/>
              </a:ext>
            </a:extLst>
          </p:cNvPr>
          <p:cNvGraphicFramePr>
            <a:graphicFrameLocks noChangeAspect="1"/>
          </p:cNvGraphicFramePr>
          <p:nvPr>
            <p:extLst>
              <p:ext uri="{D42A27DB-BD31-4B8C-83A1-F6EECF244321}">
                <p14:modId xmlns:p14="http://schemas.microsoft.com/office/powerpoint/2010/main" val="2620602334"/>
              </p:ext>
            </p:extLst>
          </p:nvPr>
        </p:nvGraphicFramePr>
        <p:xfrm>
          <a:off x="1139125" y="4628012"/>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400" imgH="771525" progId="Excel.Sheet.12">
                  <p:embed/>
                </p:oleObj>
              </mc:Choice>
              <mc:Fallback>
                <p:oleObj name="Worksheet" showAsIcon="1" r:id="rId3" imgW="914400" imgH="771525" progId="Excel.Sheet.12">
                  <p:embed/>
                  <p:pic>
                    <p:nvPicPr>
                      <p:cNvPr id="0" name=""/>
                      <p:cNvPicPr/>
                      <p:nvPr/>
                    </p:nvPicPr>
                    <p:blipFill>
                      <a:blip r:embed="rId4"/>
                      <a:stretch>
                        <a:fillRect/>
                      </a:stretch>
                    </p:blipFill>
                    <p:spPr>
                      <a:xfrm>
                        <a:off x="1139125" y="46280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1728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CAD9442-2874-BFD0-75FC-7EF929D1660C}"/>
              </a:ext>
            </a:extLst>
          </p:cNvPr>
          <p:cNvSpPr/>
          <p:nvPr/>
        </p:nvSpPr>
        <p:spPr>
          <a:xfrm>
            <a:off x="914401" y="2935313"/>
            <a:ext cx="3874576" cy="33855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2939266"/>
          </a:xfrm>
          <a:prstGeom prst="rect">
            <a:avLst/>
          </a:prstGeom>
          <a:noFill/>
        </p:spPr>
        <p:txBody>
          <a:bodyPr wrap="square" rtlCol="0">
            <a:spAutoFit/>
          </a:bodyPr>
          <a:lstStyle/>
          <a:p>
            <a:r>
              <a:rPr lang="de-DE" sz="1600" u="sng" dirty="0">
                <a:solidFill>
                  <a:schemeClr val="accent6">
                    <a:lumMod val="75000"/>
                  </a:schemeClr>
                </a:solidFill>
              </a:rPr>
              <a:t>Aufbau und Eingabe von Funktionen</a:t>
            </a:r>
          </a:p>
          <a:p>
            <a:r>
              <a:rPr lang="de-DE" sz="1600" u="sng" dirty="0">
                <a:sym typeface="Wingdings" panose="05000000000000000000" pitchFamily="2" charset="2"/>
              </a:rPr>
              <a:t>Bestandteile einer Funktion</a:t>
            </a:r>
          </a:p>
          <a:p>
            <a:r>
              <a:rPr lang="de-DE" sz="1600" dirty="0">
                <a:sym typeface="Wingdings" panose="05000000000000000000" pitchFamily="2" charset="2"/>
              </a:rPr>
              <a:t>Funktionen sind in der Regele folgendermaßen aufgebaut:</a:t>
            </a:r>
          </a:p>
          <a:p>
            <a:r>
              <a:rPr lang="de-DE" sz="1000" dirty="0">
                <a:sym typeface="Wingdings" panose="05000000000000000000" pitchFamily="2" charset="2"/>
              </a:rPr>
              <a:t> </a:t>
            </a:r>
          </a:p>
          <a:p>
            <a:pPr lvl="1"/>
            <a:r>
              <a:rPr lang="de-DE" sz="1600" i="1" dirty="0">
                <a:sym typeface="Wingdings" panose="05000000000000000000" pitchFamily="2" charset="2"/>
              </a:rPr>
              <a:t>FUNKTIONSNAME(Argument1;Argument2;…)</a:t>
            </a:r>
          </a:p>
          <a:p>
            <a:endParaRPr lang="de-DE" sz="1600" u="sng" dirty="0">
              <a:solidFill>
                <a:schemeClr val="accent6">
                  <a:lumMod val="75000"/>
                </a:schemeClr>
              </a:solidFill>
              <a:sym typeface="Wingdings" panose="05000000000000000000" pitchFamily="2" charset="2"/>
            </a:endParaRPr>
          </a:p>
          <a:p>
            <a:endParaRPr lang="de-DE" sz="1600" u="sng" dirty="0">
              <a:solidFill>
                <a:schemeClr val="accent6">
                  <a:lumMod val="75000"/>
                </a:schemeClr>
              </a:solidFill>
              <a:sym typeface="Wingdings" panose="05000000000000000000" pitchFamily="2" charset="2"/>
            </a:endParaRPr>
          </a:p>
          <a:p>
            <a:endParaRPr lang="de-DE" sz="1600" u="sng" dirty="0">
              <a:solidFill>
                <a:schemeClr val="accent6">
                  <a:lumMod val="75000"/>
                </a:schemeClr>
              </a:solidFill>
              <a:sym typeface="Wingdings" panose="05000000000000000000" pitchFamily="2" charset="2"/>
            </a:endParaRPr>
          </a:p>
          <a:p>
            <a:endParaRPr lang="de-DE" sz="1600" u="sng" dirty="0">
              <a:solidFill>
                <a:schemeClr val="accent6">
                  <a:lumMod val="75000"/>
                </a:schemeClr>
              </a:solidFill>
              <a:sym typeface="Wingdings" panose="05000000000000000000" pitchFamily="2" charset="2"/>
            </a:endParaRPr>
          </a:p>
          <a:p>
            <a:endParaRPr lang="de-DE" sz="1600" u="sng" dirty="0">
              <a:solidFill>
                <a:schemeClr val="accent6">
                  <a:lumMod val="75000"/>
                </a:schemeClr>
              </a:solidFill>
              <a:sym typeface="Wingdings" panose="05000000000000000000" pitchFamily="2" charset="2"/>
            </a:endParaRPr>
          </a:p>
          <a:p>
            <a:endParaRPr lang="de-DE" sz="1600" u="sng" dirty="0">
              <a:solidFill>
                <a:schemeClr val="accent6">
                  <a:lumMod val="75000"/>
                </a:schemeClr>
              </a:solidFill>
              <a:sym typeface="Wingdings" panose="05000000000000000000" pitchFamily="2" charset="2"/>
            </a:endParaRPr>
          </a:p>
          <a:p>
            <a:endParaRPr lang="de-DE" sz="1600" dirty="0"/>
          </a:p>
        </p:txBody>
      </p:sp>
      <p:graphicFrame>
        <p:nvGraphicFramePr>
          <p:cNvPr id="10" name="Tabelle 11">
            <a:extLst>
              <a:ext uri="{FF2B5EF4-FFF2-40B4-BE49-F238E27FC236}">
                <a16:creationId xmlns:a16="http://schemas.microsoft.com/office/drawing/2014/main" id="{F525B107-F567-A0C9-28A6-D2FF4E1CBEBD}"/>
              </a:ext>
            </a:extLst>
          </p:cNvPr>
          <p:cNvGraphicFramePr>
            <a:graphicFrameLocks noGrp="1"/>
          </p:cNvGraphicFramePr>
          <p:nvPr>
            <p:extLst>
              <p:ext uri="{D42A27DB-BD31-4B8C-83A1-F6EECF244321}">
                <p14:modId xmlns:p14="http://schemas.microsoft.com/office/powerpoint/2010/main" val="67452"/>
              </p:ext>
            </p:extLst>
          </p:nvPr>
        </p:nvGraphicFramePr>
        <p:xfrm>
          <a:off x="581188" y="3627390"/>
          <a:ext cx="8229599" cy="3154680"/>
        </p:xfrm>
        <a:graphic>
          <a:graphicData uri="http://schemas.openxmlformats.org/drawingml/2006/table">
            <a:tbl>
              <a:tblPr firstRow="1" bandRow="1">
                <a:tableStyleId>{69CF1AB2-1976-4502-BF36-3FF5EA218861}</a:tableStyleId>
              </a:tblPr>
              <a:tblGrid>
                <a:gridCol w="1876009">
                  <a:extLst>
                    <a:ext uri="{9D8B030D-6E8A-4147-A177-3AD203B41FA5}">
                      <a16:colId xmlns:a16="http://schemas.microsoft.com/office/drawing/2014/main" val="1744837848"/>
                    </a:ext>
                  </a:extLst>
                </a:gridCol>
                <a:gridCol w="6353590">
                  <a:extLst>
                    <a:ext uri="{9D8B030D-6E8A-4147-A177-3AD203B41FA5}">
                      <a16:colId xmlns:a16="http://schemas.microsoft.com/office/drawing/2014/main" val="489944642"/>
                    </a:ext>
                  </a:extLst>
                </a:gridCol>
              </a:tblGrid>
              <a:tr h="853914">
                <a:tc>
                  <a:txBody>
                    <a:bodyPr/>
                    <a:lstStyle/>
                    <a:p>
                      <a:r>
                        <a:rPr lang="de-DE" dirty="0"/>
                        <a:t>Funktionsname</a:t>
                      </a:r>
                    </a:p>
                  </a:txBody>
                  <a:tcPr/>
                </a:tc>
                <a:tc>
                  <a:txBody>
                    <a:bodyPr/>
                    <a:lstStyle/>
                    <a:p>
                      <a:r>
                        <a:rPr lang="de-DE" sz="1300" b="0" dirty="0"/>
                        <a:t>Jede Funktion besitzt einen Namen. Viele, wie z. B. Summe, stehen für das Resultat der Funktion.</a:t>
                      </a:r>
                    </a:p>
                    <a:p>
                      <a:pPr marL="285750" indent="-285750">
                        <a:buFont typeface="Wingdings" panose="05000000000000000000" pitchFamily="2" charset="2"/>
                        <a:buChar char="Ø"/>
                      </a:pPr>
                      <a:r>
                        <a:rPr lang="de-DE" sz="1300" b="0" dirty="0"/>
                        <a:t>Den Namen können Sie in Groß- oder Kleinbuchstaben eingeben. </a:t>
                      </a:r>
                    </a:p>
                    <a:p>
                      <a:pPr marL="285750" indent="-285750">
                        <a:buFont typeface="Wingdings" panose="05000000000000000000" pitchFamily="2" charset="2"/>
                        <a:buChar char="Ø"/>
                      </a:pPr>
                      <a:r>
                        <a:rPr lang="de-DE" sz="1300" b="0" dirty="0"/>
                        <a:t>Zwischen dem Namen und der geöffneten Klammer dürfen keine Leerzeichen stehen</a:t>
                      </a:r>
                    </a:p>
                  </a:txBody>
                  <a:tcPr/>
                </a:tc>
                <a:extLst>
                  <a:ext uri="{0D108BD9-81ED-4DB2-BD59-A6C34878D82A}">
                    <a16:rowId xmlns:a16="http://schemas.microsoft.com/office/drawing/2014/main" val="551156567"/>
                  </a:ext>
                </a:extLst>
              </a:tr>
              <a:tr h="2193677">
                <a:tc>
                  <a:txBody>
                    <a:bodyPr/>
                    <a:lstStyle/>
                    <a:p>
                      <a:r>
                        <a:rPr lang="de-DE" b="1" dirty="0"/>
                        <a:t>Argumente</a:t>
                      </a:r>
                    </a:p>
                  </a:txBody>
                  <a:tcPr/>
                </a:tc>
                <a:tc>
                  <a:txBody>
                    <a:bodyPr/>
                    <a:lstStyle/>
                    <a:p>
                      <a:r>
                        <a:rPr lang="de-DE" sz="1300" dirty="0"/>
                        <a:t>Die meisten Funktionen benötigen bestimmte Informationen (Argumente), um Berechnungen durchführen zu können. </a:t>
                      </a:r>
                    </a:p>
                    <a:p>
                      <a:pPr marL="285750" indent="-285750">
                        <a:buFont typeface="Wingdings" panose="05000000000000000000" pitchFamily="2" charset="2"/>
                        <a:buChar char="Ø"/>
                      </a:pPr>
                      <a:r>
                        <a:rPr lang="de-DE" sz="1300" dirty="0"/>
                        <a:t>Anzahl, Art und Reihenfolge der Argumente sind für jede Funktion festgelegt.</a:t>
                      </a:r>
                    </a:p>
                    <a:p>
                      <a:pPr marL="285750" indent="-285750">
                        <a:buFont typeface="Wingdings" panose="05000000000000000000" pitchFamily="2" charset="2"/>
                        <a:buChar char="Ø"/>
                      </a:pPr>
                      <a:r>
                        <a:rPr lang="de-DE" sz="1300" dirty="0"/>
                        <a:t>Mehrere Argumente werden durch ; voneinander getrennt.</a:t>
                      </a:r>
                    </a:p>
                    <a:p>
                      <a:pPr marL="285750" indent="-285750">
                        <a:buFont typeface="Wingdings" panose="05000000000000000000" pitchFamily="2" charset="2"/>
                        <a:buChar char="Ø"/>
                      </a:pPr>
                      <a:r>
                        <a:rPr lang="de-DE" sz="1300" dirty="0"/>
                        <a:t>Als Argumente können z. B. Zahlen, Text „</a:t>
                      </a:r>
                      <a:r>
                        <a:rPr lang="de-DE" sz="1300" i="1" dirty="0"/>
                        <a:t>in Anführungszeichen</a:t>
                      </a:r>
                      <a:r>
                        <a:rPr lang="de-DE" sz="1300" dirty="0"/>
                        <a:t>“, Wahrheitswerte (</a:t>
                      </a:r>
                      <a:r>
                        <a:rPr lang="de-DE" sz="1300" i="1" dirty="0"/>
                        <a:t>wahr</a:t>
                      </a:r>
                      <a:r>
                        <a:rPr lang="de-DE" sz="1300" dirty="0"/>
                        <a:t> oder </a:t>
                      </a:r>
                      <a:r>
                        <a:rPr lang="de-DE" sz="1300" i="1" dirty="0"/>
                        <a:t>falsch</a:t>
                      </a:r>
                      <a:r>
                        <a:rPr lang="de-DE" sz="1300" dirty="0"/>
                        <a:t>) verwendet werden.</a:t>
                      </a:r>
                    </a:p>
                    <a:p>
                      <a:pPr marL="285750" indent="-285750">
                        <a:buFont typeface="Wingdings" panose="05000000000000000000" pitchFamily="2" charset="2"/>
                        <a:buChar char="Ø"/>
                      </a:pPr>
                      <a:r>
                        <a:rPr lang="de-DE" sz="1300" dirty="0"/>
                        <a:t>Sie können als Argumente auch Zellbezüge nutzen, die auf die entsprechenden Zellinhalte (z. B. Zahlen oder Text) verweisen.</a:t>
                      </a:r>
                      <a:br>
                        <a:rPr lang="de-DE" sz="1300" dirty="0"/>
                      </a:br>
                      <a:r>
                        <a:rPr lang="de-DE" sz="1300" dirty="0"/>
                        <a:t>Manche Funktionen benötigen keine Argumente, z. B. die Funktion HEUTE(). Sie müssen jedoch auch bei diesen Funktionen hinter dem Namen die beiden runden Klammern eingeben.</a:t>
                      </a:r>
                    </a:p>
                  </a:txBody>
                  <a:tcPr/>
                </a:tc>
                <a:extLst>
                  <a:ext uri="{0D108BD9-81ED-4DB2-BD59-A6C34878D82A}">
                    <a16:rowId xmlns:a16="http://schemas.microsoft.com/office/drawing/2014/main" val="2545138860"/>
                  </a:ext>
                </a:extLst>
              </a:tr>
            </a:tbl>
          </a:graphicData>
        </a:graphic>
      </p:graphicFrame>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einfachen Funktionen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12</a:t>
            </a:fld>
            <a:endParaRPr lang="de-DE" dirty="0"/>
          </a:p>
        </p:txBody>
      </p:sp>
      <p:pic>
        <p:nvPicPr>
          <p:cNvPr id="6" name="Grafik 5">
            <a:extLst>
              <a:ext uri="{FF2B5EF4-FFF2-40B4-BE49-F238E27FC236}">
                <a16:creationId xmlns:a16="http://schemas.microsoft.com/office/drawing/2014/main" id="{54F159C4-6A31-CC21-961D-6E35A28109A5}"/>
              </a:ext>
            </a:extLst>
          </p:cNvPr>
          <p:cNvPicPr>
            <a:picLocks noChangeAspect="1"/>
          </p:cNvPicPr>
          <p:nvPr/>
        </p:nvPicPr>
        <p:blipFill>
          <a:blip r:embed="rId3"/>
          <a:stretch>
            <a:fillRect/>
          </a:stretch>
        </p:blipFill>
        <p:spPr>
          <a:xfrm>
            <a:off x="6207071" y="2766732"/>
            <a:ext cx="2200582" cy="724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Legende: mit Pfeil nach unten 6">
            <a:extLst>
              <a:ext uri="{FF2B5EF4-FFF2-40B4-BE49-F238E27FC236}">
                <a16:creationId xmlns:a16="http://schemas.microsoft.com/office/drawing/2014/main" id="{D4D0FEE6-6DFF-45DA-DD24-F3D42B24C1CE}"/>
              </a:ext>
            </a:extLst>
          </p:cNvPr>
          <p:cNvSpPr/>
          <p:nvPr/>
        </p:nvSpPr>
        <p:spPr>
          <a:xfrm>
            <a:off x="6098494" y="2635505"/>
            <a:ext cx="1208868" cy="338554"/>
          </a:xfrm>
          <a:prstGeom prst="downArrowCallout">
            <a:avLst>
              <a:gd name="adj1" fmla="val 19642"/>
              <a:gd name="adj2" fmla="val 22321"/>
              <a:gd name="adj3" fmla="val 18753"/>
              <a:gd name="adj4" fmla="val 5426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Funktionsname</a:t>
            </a:r>
            <a:endParaRPr lang="de-DE" dirty="0">
              <a:solidFill>
                <a:schemeClr val="tx1"/>
              </a:solidFill>
            </a:endParaRPr>
          </a:p>
        </p:txBody>
      </p:sp>
      <p:sp>
        <p:nvSpPr>
          <p:cNvPr id="9" name="Legende: mit Pfeil nach oben 8">
            <a:extLst>
              <a:ext uri="{FF2B5EF4-FFF2-40B4-BE49-F238E27FC236}">
                <a16:creationId xmlns:a16="http://schemas.microsoft.com/office/drawing/2014/main" id="{3DF1C45B-D862-7B02-BAAA-F15DF67A4C4B}"/>
              </a:ext>
            </a:extLst>
          </p:cNvPr>
          <p:cNvSpPr/>
          <p:nvPr/>
        </p:nvSpPr>
        <p:spPr>
          <a:xfrm>
            <a:off x="6795830" y="3128732"/>
            <a:ext cx="1611823" cy="338554"/>
          </a:xfrm>
          <a:prstGeom prst="upArrowCallout">
            <a:avLst>
              <a:gd name="adj1" fmla="val 15844"/>
              <a:gd name="adj2" fmla="val 27289"/>
              <a:gd name="adj3" fmla="val 20422"/>
              <a:gd name="adj4" fmla="val 5353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Argumente</a:t>
            </a:r>
            <a:endParaRPr lang="de-DE" dirty="0"/>
          </a:p>
        </p:txBody>
      </p:sp>
    </p:spTree>
    <p:extLst>
      <p:ext uri="{BB962C8B-B14F-4D97-AF65-F5344CB8AC3E}">
        <p14:creationId xmlns:p14="http://schemas.microsoft.com/office/powerpoint/2010/main" val="84568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5832366"/>
          </a:xfrm>
          <a:prstGeom prst="rect">
            <a:avLst/>
          </a:prstGeom>
          <a:noFill/>
        </p:spPr>
        <p:txBody>
          <a:bodyPr wrap="square" rtlCol="0">
            <a:spAutoFit/>
          </a:bodyPr>
          <a:lstStyle/>
          <a:p>
            <a:r>
              <a:rPr lang="de-DE" sz="1600" u="sng" dirty="0">
                <a:solidFill>
                  <a:schemeClr val="accent6">
                    <a:lumMod val="75000"/>
                  </a:schemeClr>
                </a:solidFill>
              </a:rPr>
              <a:t>Aufbau und Eingabe von Funktionen</a:t>
            </a:r>
          </a:p>
          <a:p>
            <a:r>
              <a:rPr lang="de-DE" sz="1600" u="sng" dirty="0">
                <a:sym typeface="Wingdings" panose="05000000000000000000" pitchFamily="2" charset="2"/>
              </a:rPr>
              <a:t>Funktionen manuell eingeben</a:t>
            </a:r>
          </a:p>
          <a:p>
            <a:r>
              <a:rPr lang="de-DE" sz="1600" dirty="0">
                <a:sym typeface="Wingdings" panose="05000000000000000000" pitchFamily="2" charset="2"/>
              </a:rPr>
              <a:t>Kennen Sie den Namen der benötigten Funktion, können Sie den Funktionsnamen manuell in die jeweilige Zelle eingeben. Excel unterstützt Sie dabei durch die sogenannte </a:t>
            </a:r>
            <a:r>
              <a:rPr lang="de-DE" sz="1600" dirty="0" err="1">
                <a:sym typeface="Wingdings" panose="05000000000000000000" pitchFamily="2" charset="2"/>
              </a:rPr>
              <a:t>A</a:t>
            </a:r>
            <a:r>
              <a:rPr lang="de-DE" sz="1600" b="1" dirty="0" err="1">
                <a:sym typeface="Wingdings" panose="05000000000000000000" pitchFamily="2" charset="2"/>
              </a:rPr>
              <a:t>utoVervollständigen</a:t>
            </a:r>
            <a:r>
              <a:rPr lang="de-DE" sz="1600" b="1" dirty="0">
                <a:sym typeface="Wingdings" panose="05000000000000000000" pitchFamily="2" charset="2"/>
              </a:rPr>
              <a:t>-Formel</a:t>
            </a:r>
            <a:r>
              <a:rPr lang="de-DE" sz="1600" dirty="0">
                <a:sym typeface="Wingdings" panose="05000000000000000000" pitchFamily="2" charset="2"/>
              </a:rPr>
              <a:t>. Geben Sie die Anfangsbuchstaben einer Funktion ein, zeigt Excel eine Liste aller infrage kommenden Funktionsmanen an.</a:t>
            </a:r>
          </a:p>
          <a:p>
            <a:endParaRPr lang="de-DE" sz="500" dirty="0">
              <a:sym typeface="Wingdings" panose="05000000000000000000" pitchFamily="2" charset="2"/>
            </a:endParaRPr>
          </a:p>
          <a:p>
            <a:r>
              <a:rPr lang="de-DE" sz="1600" u="sng" dirty="0">
                <a:sym typeface="Wingdings" panose="05000000000000000000" pitchFamily="2" charset="2"/>
              </a:rPr>
              <a:t>Beispiel Mittelwert einer Belegung berechnen</a:t>
            </a:r>
          </a:p>
          <a:p>
            <a:pPr marL="285750" indent="-285750">
              <a:buFont typeface="Wingdings" panose="05000000000000000000" pitchFamily="2" charset="2"/>
              <a:buChar char="Ø"/>
            </a:pPr>
            <a:r>
              <a:rPr lang="de-DE" sz="1600" dirty="0">
                <a:sym typeface="Wingdings" panose="05000000000000000000" pitchFamily="2" charset="2"/>
              </a:rPr>
              <a:t>Aktivieren Sie die Zelle, in der das Ergebnis der Funktion ausgegeben werden soll, und geben Sie ein = ein.</a:t>
            </a:r>
          </a:p>
          <a:p>
            <a:pPr marL="285750" indent="-285750">
              <a:buFont typeface="Wingdings" panose="05000000000000000000" pitchFamily="2" charset="2"/>
              <a:buChar char="Ø"/>
            </a:pPr>
            <a:r>
              <a:rPr lang="de-DE" sz="1600" dirty="0">
                <a:sym typeface="Wingdings" panose="05000000000000000000" pitchFamily="2" charset="2"/>
              </a:rPr>
              <a:t>Tippen Sie die ersten Buchstaben des Funktionsnamens ein.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Ø"/>
            </a:pPr>
            <a:r>
              <a:rPr lang="de-DE" sz="1600" dirty="0">
                <a:sym typeface="Wingdings" panose="05000000000000000000" pitchFamily="2" charset="2"/>
              </a:rPr>
              <a:t>Wählen Sie die gewünschte Funktion; im Beispiel wählen Sie die Funktion MITTELWERT.</a:t>
            </a:r>
          </a:p>
          <a:p>
            <a:pPr marL="285750" indent="-285750">
              <a:buFont typeface="Wingdings" panose="05000000000000000000" pitchFamily="2" charset="2"/>
              <a:buChar char="Ø"/>
            </a:pPr>
            <a:r>
              <a:rPr lang="de-DE" sz="1600" dirty="0">
                <a:sym typeface="Wingdings" panose="05000000000000000000" pitchFamily="2" charset="2"/>
              </a:rPr>
              <a:t>Drücken Sie           , um den Funktionsnamen und die geöffnete Klammer in die Zelle einzutragen.</a:t>
            </a:r>
          </a:p>
          <a:p>
            <a:endParaRPr lang="de-DE" sz="1600" u="sng" dirty="0">
              <a:solidFill>
                <a:schemeClr val="accent6">
                  <a:lumMod val="75000"/>
                </a:schemeClr>
              </a:solidFill>
              <a:sym typeface="Wingdings" panose="05000000000000000000" pitchFamily="2" charset="2"/>
            </a:endParaRPr>
          </a:p>
          <a:p>
            <a:endParaRPr lang="de-DE" sz="1600" u="sng" dirty="0">
              <a:solidFill>
                <a:schemeClr val="accent6">
                  <a:lumMod val="75000"/>
                </a:schemeClr>
              </a:solidFill>
              <a:sym typeface="Wingdings" panose="05000000000000000000" pitchFamily="2" charset="2"/>
            </a:endParaRPr>
          </a:p>
          <a:p>
            <a:endParaRPr lang="de-DE" sz="1600" u="sng" dirty="0">
              <a:solidFill>
                <a:schemeClr val="accent6">
                  <a:lumMod val="75000"/>
                </a:schemeClr>
              </a:solidFill>
              <a:sym typeface="Wingdings" panose="05000000000000000000" pitchFamily="2" charset="2"/>
            </a:endParaRPr>
          </a:p>
          <a:p>
            <a:endParaRPr lang="de-DE" sz="1600" dirty="0"/>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einfachen Funktionen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13</a:t>
            </a:fld>
            <a:endParaRPr lang="de-DE" dirty="0"/>
          </a:p>
        </p:txBody>
      </p:sp>
      <p:pic>
        <p:nvPicPr>
          <p:cNvPr id="4" name="Grafik 3">
            <a:extLst>
              <a:ext uri="{FF2B5EF4-FFF2-40B4-BE49-F238E27FC236}">
                <a16:creationId xmlns:a16="http://schemas.microsoft.com/office/drawing/2014/main" id="{E17B69D7-C1D3-87CC-AB76-F7AA96617598}"/>
              </a:ext>
            </a:extLst>
          </p:cNvPr>
          <p:cNvPicPr>
            <a:picLocks noChangeAspect="1"/>
          </p:cNvPicPr>
          <p:nvPr/>
        </p:nvPicPr>
        <p:blipFill>
          <a:blip r:embed="rId3"/>
          <a:stretch>
            <a:fillRect/>
          </a:stretch>
        </p:blipFill>
        <p:spPr>
          <a:xfrm>
            <a:off x="864576" y="4699972"/>
            <a:ext cx="4025138" cy="1346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Grafik 7">
            <a:extLst>
              <a:ext uri="{FF2B5EF4-FFF2-40B4-BE49-F238E27FC236}">
                <a16:creationId xmlns:a16="http://schemas.microsoft.com/office/drawing/2014/main" id="{C4B7DD75-FC16-F72B-192C-9DEB8708C1A6}"/>
              </a:ext>
            </a:extLst>
          </p:cNvPr>
          <p:cNvPicPr>
            <a:picLocks noChangeAspect="1"/>
          </p:cNvPicPr>
          <p:nvPr/>
        </p:nvPicPr>
        <p:blipFill rotWithShape="1">
          <a:blip r:embed="rId4"/>
          <a:srcRect l="33168" t="26525" r="26154" b="25453"/>
          <a:stretch/>
        </p:blipFill>
        <p:spPr>
          <a:xfrm>
            <a:off x="1914041" y="6372306"/>
            <a:ext cx="317714" cy="225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935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3062377"/>
          </a:xfrm>
          <a:prstGeom prst="rect">
            <a:avLst/>
          </a:prstGeom>
          <a:noFill/>
        </p:spPr>
        <p:txBody>
          <a:bodyPr wrap="square" rtlCol="0">
            <a:spAutoFit/>
          </a:bodyPr>
          <a:lstStyle/>
          <a:p>
            <a:r>
              <a:rPr lang="de-DE" sz="1600" u="sng" dirty="0">
                <a:solidFill>
                  <a:schemeClr val="accent6">
                    <a:lumMod val="75000"/>
                  </a:schemeClr>
                </a:solidFill>
              </a:rPr>
              <a:t>Aufbau und Eingabe von Funktionen</a:t>
            </a:r>
          </a:p>
          <a:p>
            <a:r>
              <a:rPr lang="de-DE" sz="1600" u="sng" dirty="0">
                <a:sym typeface="Wingdings" panose="05000000000000000000" pitchFamily="2" charset="2"/>
              </a:rPr>
              <a:t>Funktionen manuell eingeben</a:t>
            </a:r>
          </a:p>
          <a:p>
            <a:endParaRPr lang="de-DE" sz="500" dirty="0">
              <a:sym typeface="Wingdings" panose="05000000000000000000" pitchFamily="2" charset="2"/>
            </a:endParaRPr>
          </a:p>
          <a:p>
            <a:r>
              <a:rPr lang="de-DE" sz="1600" u="sng" dirty="0">
                <a:sym typeface="Wingdings" panose="05000000000000000000" pitchFamily="2" charset="2"/>
              </a:rPr>
              <a:t>Beispiel Mittelwert einer Belegung berechnen</a:t>
            </a:r>
          </a:p>
          <a:p>
            <a:pPr marL="285750" indent="-285750">
              <a:buFont typeface="Wingdings" panose="05000000000000000000" pitchFamily="2" charset="2"/>
              <a:buChar char="Ø"/>
            </a:pPr>
            <a:r>
              <a:rPr lang="de-DE" sz="1600" dirty="0">
                <a:sym typeface="Wingdings" panose="05000000000000000000" pitchFamily="2" charset="2"/>
              </a:rPr>
              <a:t>Tragen Sie nun die Argumente der Funktion ein (im Beispiel markieren Sie den Bereich B3:D3). </a:t>
            </a:r>
          </a:p>
          <a:p>
            <a:pPr marL="285750" indent="-285750">
              <a:buFont typeface="Wingdings" panose="05000000000000000000" pitchFamily="2" charset="2"/>
              <a:buChar char="Ø"/>
            </a:pPr>
            <a:r>
              <a:rPr lang="de-DE" sz="1600" dirty="0">
                <a:sym typeface="Wingdings" panose="05000000000000000000" pitchFamily="2" charset="2"/>
              </a:rPr>
              <a:t>Beenden Sie die Eingabe mit ENTER</a:t>
            </a:r>
          </a:p>
          <a:p>
            <a:pPr lvl="1"/>
            <a:r>
              <a:rPr lang="de-DE" sz="1200" dirty="0">
                <a:sym typeface="Wingdings" panose="05000000000000000000" pitchFamily="2" charset="2"/>
              </a:rPr>
              <a:t>Die schließende Klammer wird automatisch ergänzt und in der Zelle wird das berechnete Ergebnis angezeigt.</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u="sng" dirty="0">
              <a:solidFill>
                <a:schemeClr val="accent6">
                  <a:lumMod val="75000"/>
                </a:schemeClr>
              </a:solidFill>
              <a:sym typeface="Wingdings" panose="05000000000000000000" pitchFamily="2" charset="2"/>
            </a:endParaRPr>
          </a:p>
          <a:p>
            <a:endParaRPr lang="de-DE" sz="1600" u="sng" dirty="0">
              <a:solidFill>
                <a:schemeClr val="accent6">
                  <a:lumMod val="75000"/>
                </a:schemeClr>
              </a:solidFill>
              <a:sym typeface="Wingdings" panose="05000000000000000000" pitchFamily="2" charset="2"/>
            </a:endParaRPr>
          </a:p>
          <a:p>
            <a:endParaRPr lang="de-DE" sz="1600" dirty="0"/>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einfachen Funktionen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14</a:t>
            </a:fld>
            <a:endParaRPr lang="de-DE" dirty="0"/>
          </a:p>
        </p:txBody>
      </p:sp>
      <p:pic>
        <p:nvPicPr>
          <p:cNvPr id="3" name="Grafik 2">
            <a:extLst>
              <a:ext uri="{FF2B5EF4-FFF2-40B4-BE49-F238E27FC236}">
                <a16:creationId xmlns:a16="http://schemas.microsoft.com/office/drawing/2014/main" id="{3BAAF939-E110-4090-ED96-5587578900BF}"/>
              </a:ext>
            </a:extLst>
          </p:cNvPr>
          <p:cNvPicPr>
            <a:picLocks noChangeAspect="1"/>
          </p:cNvPicPr>
          <p:nvPr/>
        </p:nvPicPr>
        <p:blipFill>
          <a:blip r:embed="rId3"/>
          <a:stretch>
            <a:fillRect/>
          </a:stretch>
        </p:blipFill>
        <p:spPr>
          <a:xfrm>
            <a:off x="594108" y="3887706"/>
            <a:ext cx="6839905" cy="15623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432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1323439"/>
          </a:xfrm>
          <a:prstGeom prst="rect">
            <a:avLst/>
          </a:prstGeom>
          <a:noFill/>
        </p:spPr>
        <p:txBody>
          <a:bodyPr wrap="square" rtlCol="0">
            <a:spAutoFit/>
          </a:bodyPr>
          <a:lstStyle/>
          <a:p>
            <a:r>
              <a:rPr lang="de-DE" sz="1600" u="sng" dirty="0">
                <a:solidFill>
                  <a:schemeClr val="accent6">
                    <a:lumMod val="75000"/>
                  </a:schemeClr>
                </a:solidFill>
              </a:rPr>
              <a:t>Auswahl einfacher Funktionen</a:t>
            </a:r>
          </a:p>
          <a:p>
            <a:r>
              <a:rPr lang="de-DE" sz="1600" u="sng" dirty="0">
                <a:sym typeface="Wingdings" panose="05000000000000000000" pitchFamily="2" charset="2"/>
              </a:rPr>
              <a:t>Häufig benötigte Funktionen</a:t>
            </a:r>
          </a:p>
          <a:p>
            <a:r>
              <a:rPr lang="de-DE" sz="1600" dirty="0">
                <a:sym typeface="Wingdings" panose="05000000000000000000" pitchFamily="2" charset="2"/>
              </a:rPr>
              <a:t>Anwesenheiten in einer WfbM-Gruppe</a:t>
            </a:r>
          </a:p>
          <a:p>
            <a:endParaRPr lang="de-DE" sz="1600" dirty="0">
              <a:sym typeface="Wingdings" panose="05000000000000000000" pitchFamily="2" charset="2"/>
            </a:endParaRPr>
          </a:p>
          <a:p>
            <a:endParaRPr lang="de-DE" sz="1600" dirty="0"/>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einfachen Funktionen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15</a:t>
            </a:fld>
            <a:endParaRPr lang="de-DE" dirty="0"/>
          </a:p>
        </p:txBody>
      </p:sp>
      <p:pic>
        <p:nvPicPr>
          <p:cNvPr id="4" name="Grafik 3">
            <a:extLst>
              <a:ext uri="{FF2B5EF4-FFF2-40B4-BE49-F238E27FC236}">
                <a16:creationId xmlns:a16="http://schemas.microsoft.com/office/drawing/2014/main" id="{B5586F18-78E0-7A59-BDB2-621070F54656}"/>
              </a:ext>
            </a:extLst>
          </p:cNvPr>
          <p:cNvPicPr>
            <a:picLocks noChangeAspect="1"/>
          </p:cNvPicPr>
          <p:nvPr/>
        </p:nvPicPr>
        <p:blipFill>
          <a:blip r:embed="rId3"/>
          <a:stretch>
            <a:fillRect/>
          </a:stretch>
        </p:blipFill>
        <p:spPr>
          <a:xfrm>
            <a:off x="542440" y="2895220"/>
            <a:ext cx="5744683" cy="2665925"/>
          </a:xfrm>
          <a:prstGeom prst="rect">
            <a:avLst/>
          </a:prstGeom>
        </p:spPr>
      </p:pic>
      <p:graphicFrame>
        <p:nvGraphicFramePr>
          <p:cNvPr id="6" name="Tabelle 6">
            <a:extLst>
              <a:ext uri="{FF2B5EF4-FFF2-40B4-BE49-F238E27FC236}">
                <a16:creationId xmlns:a16="http://schemas.microsoft.com/office/drawing/2014/main" id="{21E13910-90B6-B53A-0195-313398EE4F9C}"/>
              </a:ext>
            </a:extLst>
          </p:cNvPr>
          <p:cNvGraphicFramePr>
            <a:graphicFrameLocks noGrp="1"/>
          </p:cNvGraphicFramePr>
          <p:nvPr>
            <p:extLst>
              <p:ext uri="{D42A27DB-BD31-4B8C-83A1-F6EECF244321}">
                <p14:modId xmlns:p14="http://schemas.microsoft.com/office/powerpoint/2010/main" val="1934437458"/>
              </p:ext>
            </p:extLst>
          </p:nvPr>
        </p:nvGraphicFramePr>
        <p:xfrm>
          <a:off x="2557220" y="4054453"/>
          <a:ext cx="6191573" cy="1950720"/>
        </p:xfrm>
        <a:graphic>
          <a:graphicData uri="http://schemas.openxmlformats.org/drawingml/2006/table">
            <a:tbl>
              <a:tblPr firstRow="1" bandRow="1">
                <a:tableStyleId>{5C22544A-7EE6-4342-B048-85BDC9FD1C3A}</a:tableStyleId>
              </a:tblPr>
              <a:tblGrid>
                <a:gridCol w="2030278">
                  <a:extLst>
                    <a:ext uri="{9D8B030D-6E8A-4147-A177-3AD203B41FA5}">
                      <a16:colId xmlns:a16="http://schemas.microsoft.com/office/drawing/2014/main" val="2084494869"/>
                    </a:ext>
                  </a:extLst>
                </a:gridCol>
                <a:gridCol w="4161295">
                  <a:extLst>
                    <a:ext uri="{9D8B030D-6E8A-4147-A177-3AD203B41FA5}">
                      <a16:colId xmlns:a16="http://schemas.microsoft.com/office/drawing/2014/main" val="4068006774"/>
                    </a:ext>
                  </a:extLst>
                </a:gridCol>
              </a:tblGrid>
              <a:tr h="290953">
                <a:tc>
                  <a:txBody>
                    <a:bodyPr/>
                    <a:lstStyle/>
                    <a:p>
                      <a:r>
                        <a:rPr lang="de-DE" sz="1400" dirty="0"/>
                        <a:t>Funktion</a:t>
                      </a:r>
                    </a:p>
                  </a:txBody>
                  <a:tcPr/>
                </a:tc>
                <a:tc>
                  <a:txBody>
                    <a:bodyPr/>
                    <a:lstStyle/>
                    <a:p>
                      <a:r>
                        <a:rPr lang="de-DE" sz="1400" dirty="0"/>
                        <a:t>Erläuterung</a:t>
                      </a:r>
                    </a:p>
                  </a:txBody>
                  <a:tcPr/>
                </a:tc>
                <a:extLst>
                  <a:ext uri="{0D108BD9-81ED-4DB2-BD59-A6C34878D82A}">
                    <a16:rowId xmlns:a16="http://schemas.microsoft.com/office/drawing/2014/main" val="3185151751"/>
                  </a:ext>
                </a:extLst>
              </a:tr>
              <a:tr h="261858">
                <a:tc>
                  <a:txBody>
                    <a:bodyPr/>
                    <a:lstStyle/>
                    <a:p>
                      <a:r>
                        <a:rPr lang="de-DE" sz="1200" dirty="0"/>
                        <a:t>SUMME(Zahl1;Zahl2;…)</a:t>
                      </a:r>
                    </a:p>
                  </a:txBody>
                  <a:tcPr/>
                </a:tc>
                <a:tc>
                  <a:txBody>
                    <a:bodyPr/>
                    <a:lstStyle/>
                    <a:p>
                      <a:r>
                        <a:rPr lang="de-DE" sz="1200" dirty="0"/>
                        <a:t>Summe der Zahlen in der </a:t>
                      </a:r>
                      <a:r>
                        <a:rPr lang="de-DE" sz="1200" dirty="0" err="1"/>
                        <a:t>Argumentenliste</a:t>
                      </a:r>
                      <a:endParaRPr lang="de-DE" sz="1200" dirty="0"/>
                    </a:p>
                  </a:txBody>
                  <a:tcPr/>
                </a:tc>
                <a:extLst>
                  <a:ext uri="{0D108BD9-81ED-4DB2-BD59-A6C34878D82A}">
                    <a16:rowId xmlns:a16="http://schemas.microsoft.com/office/drawing/2014/main" val="1442838517"/>
                  </a:ext>
                </a:extLst>
              </a:tr>
              <a:tr h="261858">
                <a:tc>
                  <a:txBody>
                    <a:bodyPr/>
                    <a:lstStyle/>
                    <a:p>
                      <a:r>
                        <a:rPr lang="de-DE" sz="1200" dirty="0"/>
                        <a:t>MITTELWERT(Zahl1;Zahl2;…)</a:t>
                      </a:r>
                    </a:p>
                  </a:txBody>
                  <a:tcPr/>
                </a:tc>
                <a:tc>
                  <a:txBody>
                    <a:bodyPr/>
                    <a:lstStyle/>
                    <a:p>
                      <a:r>
                        <a:rPr lang="de-DE" sz="1200" dirty="0"/>
                        <a:t>Mittelwert/Durchschnitt der Zahlen in der </a:t>
                      </a:r>
                      <a:r>
                        <a:rPr lang="de-DE" sz="1200" dirty="0" err="1"/>
                        <a:t>Argumentenliste</a:t>
                      </a:r>
                      <a:endParaRPr lang="de-DE" sz="1200" dirty="0"/>
                    </a:p>
                  </a:txBody>
                  <a:tcPr/>
                </a:tc>
                <a:extLst>
                  <a:ext uri="{0D108BD9-81ED-4DB2-BD59-A6C34878D82A}">
                    <a16:rowId xmlns:a16="http://schemas.microsoft.com/office/drawing/2014/main" val="3900268648"/>
                  </a:ext>
                </a:extLst>
              </a:tr>
              <a:tr h="261858">
                <a:tc>
                  <a:txBody>
                    <a:bodyPr/>
                    <a:lstStyle/>
                    <a:p>
                      <a:r>
                        <a:rPr lang="de-DE" sz="1200" dirty="0"/>
                        <a:t>MIN(Zahl1;Zahl2;…)</a:t>
                      </a:r>
                    </a:p>
                  </a:txBody>
                  <a:tcPr/>
                </a:tc>
                <a:tc>
                  <a:txBody>
                    <a:bodyPr/>
                    <a:lstStyle/>
                    <a:p>
                      <a:r>
                        <a:rPr lang="de-DE" sz="1200" dirty="0"/>
                        <a:t>Kleinste Zahl der Zahlen in der </a:t>
                      </a:r>
                      <a:r>
                        <a:rPr lang="de-DE" sz="1200" dirty="0" err="1"/>
                        <a:t>Argumentenliste</a:t>
                      </a:r>
                      <a:endParaRPr lang="de-DE" sz="1200" dirty="0"/>
                    </a:p>
                  </a:txBody>
                  <a:tcPr/>
                </a:tc>
                <a:extLst>
                  <a:ext uri="{0D108BD9-81ED-4DB2-BD59-A6C34878D82A}">
                    <a16:rowId xmlns:a16="http://schemas.microsoft.com/office/drawing/2014/main" val="1706953648"/>
                  </a:ext>
                </a:extLst>
              </a:tr>
              <a:tr h="261858">
                <a:tc>
                  <a:txBody>
                    <a:bodyPr/>
                    <a:lstStyle/>
                    <a:p>
                      <a:r>
                        <a:rPr lang="de-DE" sz="1200" dirty="0"/>
                        <a:t>MAX(Zahl1;Zahl2;…)</a:t>
                      </a:r>
                    </a:p>
                  </a:txBody>
                  <a:tcPr/>
                </a:tc>
                <a:tc>
                  <a:txBody>
                    <a:bodyPr/>
                    <a:lstStyle/>
                    <a:p>
                      <a:r>
                        <a:rPr lang="de-DE" sz="1200" dirty="0"/>
                        <a:t>Größte Zahl in der </a:t>
                      </a:r>
                      <a:r>
                        <a:rPr lang="de-DE" sz="1200" dirty="0" err="1"/>
                        <a:t>Argumentenliste</a:t>
                      </a:r>
                      <a:endParaRPr lang="de-DE" sz="1200" dirty="0"/>
                    </a:p>
                  </a:txBody>
                  <a:tcPr/>
                </a:tc>
                <a:extLst>
                  <a:ext uri="{0D108BD9-81ED-4DB2-BD59-A6C34878D82A}">
                    <a16:rowId xmlns:a16="http://schemas.microsoft.com/office/drawing/2014/main" val="1579750060"/>
                  </a:ext>
                </a:extLst>
              </a:tr>
              <a:tr h="261858">
                <a:tc>
                  <a:txBody>
                    <a:bodyPr/>
                    <a:lstStyle/>
                    <a:p>
                      <a:r>
                        <a:rPr lang="de-DE" sz="1200" dirty="0"/>
                        <a:t>ANZAHL(Wert1;Wert2;…)</a:t>
                      </a:r>
                    </a:p>
                  </a:txBody>
                  <a:tcPr/>
                </a:tc>
                <a:tc>
                  <a:txBody>
                    <a:bodyPr/>
                    <a:lstStyle/>
                    <a:p>
                      <a:r>
                        <a:rPr lang="de-DE" sz="1200" dirty="0"/>
                        <a:t>Anzahl der Zahlen in der </a:t>
                      </a:r>
                      <a:r>
                        <a:rPr lang="de-DE" sz="1200" dirty="0" err="1"/>
                        <a:t>Argumentenliste</a:t>
                      </a:r>
                      <a:endParaRPr lang="de-DE" sz="1200" dirty="0"/>
                    </a:p>
                  </a:txBody>
                  <a:tcPr/>
                </a:tc>
                <a:extLst>
                  <a:ext uri="{0D108BD9-81ED-4DB2-BD59-A6C34878D82A}">
                    <a16:rowId xmlns:a16="http://schemas.microsoft.com/office/drawing/2014/main" val="1673268261"/>
                  </a:ext>
                </a:extLst>
              </a:tr>
              <a:tr h="261858">
                <a:tc>
                  <a:txBody>
                    <a:bodyPr/>
                    <a:lstStyle/>
                    <a:p>
                      <a:r>
                        <a:rPr lang="de-DE" sz="1200" dirty="0"/>
                        <a:t>ANZAHL2(Wert1;Wert2;…)</a:t>
                      </a:r>
                    </a:p>
                  </a:txBody>
                  <a:tcPr/>
                </a:tc>
                <a:tc>
                  <a:txBody>
                    <a:bodyPr/>
                    <a:lstStyle/>
                    <a:p>
                      <a:r>
                        <a:rPr lang="de-DE" sz="1200" dirty="0"/>
                        <a:t>Anzahl der </a:t>
                      </a:r>
                      <a:r>
                        <a:rPr lang="de-DE" sz="1200" b="1" dirty="0"/>
                        <a:t>Werte</a:t>
                      </a:r>
                      <a:r>
                        <a:rPr lang="de-DE" sz="1200" dirty="0"/>
                        <a:t> (=beliebige Daten; auch Text) in der </a:t>
                      </a:r>
                      <a:r>
                        <a:rPr lang="de-DE" sz="1200" dirty="0" err="1"/>
                        <a:t>Arg.liste</a:t>
                      </a:r>
                      <a:endParaRPr lang="de-DE" sz="1200" dirty="0"/>
                    </a:p>
                  </a:txBody>
                  <a:tcPr/>
                </a:tc>
                <a:extLst>
                  <a:ext uri="{0D108BD9-81ED-4DB2-BD59-A6C34878D82A}">
                    <a16:rowId xmlns:a16="http://schemas.microsoft.com/office/drawing/2014/main" val="3324425596"/>
                  </a:ext>
                </a:extLst>
              </a:tr>
            </a:tbl>
          </a:graphicData>
        </a:graphic>
      </p:graphicFrame>
    </p:spTree>
    <p:extLst>
      <p:ext uri="{BB962C8B-B14F-4D97-AF65-F5344CB8AC3E}">
        <p14:creationId xmlns:p14="http://schemas.microsoft.com/office/powerpoint/2010/main" val="339919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371EEA9-D0E8-C6C1-6F13-73A0299A635A}"/>
              </a:ext>
            </a:extLst>
          </p:cNvPr>
          <p:cNvSpPr/>
          <p:nvPr/>
        </p:nvSpPr>
        <p:spPr>
          <a:xfrm>
            <a:off x="524381" y="2657959"/>
            <a:ext cx="2606276" cy="2557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3939540"/>
          </a:xfrm>
          <a:prstGeom prst="rect">
            <a:avLst/>
          </a:prstGeom>
          <a:noFill/>
        </p:spPr>
        <p:txBody>
          <a:bodyPr wrap="square" rtlCol="0">
            <a:spAutoFit/>
          </a:bodyPr>
          <a:lstStyle/>
          <a:p>
            <a:r>
              <a:rPr lang="de-DE" sz="1600" u="sng" dirty="0">
                <a:solidFill>
                  <a:schemeClr val="accent6">
                    <a:lumMod val="75000"/>
                  </a:schemeClr>
                </a:solidFill>
              </a:rPr>
              <a:t>Auswahl einfacher Funktionen</a:t>
            </a:r>
          </a:p>
          <a:p>
            <a:r>
              <a:rPr lang="de-DE" sz="1600" u="sng" dirty="0">
                <a:sym typeface="Wingdings" panose="05000000000000000000" pitchFamily="2" charset="2"/>
              </a:rPr>
              <a:t>Zahlen runden</a:t>
            </a:r>
          </a:p>
          <a:p>
            <a:endParaRPr lang="de-DE" sz="500" u="sng" dirty="0">
              <a:sym typeface="Wingdings" panose="05000000000000000000" pitchFamily="2" charset="2"/>
            </a:endParaRPr>
          </a:p>
          <a:p>
            <a:r>
              <a:rPr lang="de-DE" sz="1600" b="1" i="1" dirty="0">
                <a:sym typeface="Wingdings" panose="05000000000000000000" pitchFamily="2" charset="2"/>
              </a:rPr>
              <a:t>RUNDEN</a:t>
            </a:r>
            <a:r>
              <a:rPr lang="de-DE" sz="1600" i="1" dirty="0">
                <a:sym typeface="Wingdings" panose="05000000000000000000" pitchFamily="2" charset="2"/>
              </a:rPr>
              <a:t>(</a:t>
            </a:r>
            <a:r>
              <a:rPr lang="de-DE" sz="1600" i="1" dirty="0" err="1">
                <a:sym typeface="Wingdings" panose="05000000000000000000" pitchFamily="2" charset="2"/>
              </a:rPr>
              <a:t>Zahl;Anzahl_Stellen</a:t>
            </a:r>
            <a:r>
              <a:rPr lang="de-DE" sz="1600" i="1" dirty="0">
                <a:sym typeface="Wingdings" panose="05000000000000000000" pitchFamily="2" charset="2"/>
              </a:rPr>
              <a:t>)</a:t>
            </a:r>
          </a:p>
          <a:p>
            <a:endParaRPr lang="de-DE" sz="500" u="sng" dirty="0">
              <a:sym typeface="Wingdings" panose="05000000000000000000" pitchFamily="2" charset="2"/>
            </a:endParaRPr>
          </a:p>
          <a:p>
            <a:r>
              <a:rPr lang="de-DE" sz="1600" dirty="0">
                <a:sym typeface="Wingdings" panose="05000000000000000000" pitchFamily="2" charset="2"/>
              </a:rPr>
              <a:t>Die Funktion </a:t>
            </a:r>
            <a:r>
              <a:rPr lang="de-DE" sz="1600" b="1" dirty="0">
                <a:sym typeface="Wingdings" panose="05000000000000000000" pitchFamily="2" charset="2"/>
              </a:rPr>
              <a:t>RUNDEN</a:t>
            </a:r>
            <a:r>
              <a:rPr lang="de-DE" sz="1600" dirty="0">
                <a:sym typeface="Wingdings" panose="05000000000000000000" pitchFamily="2" charset="2"/>
              </a:rPr>
              <a:t> rundet den Wert ZAHL auf die im Argument ANZAHL_STELLEN angegebene Stelle nach den Regeln des kaufmännischen Rundens.</a:t>
            </a:r>
          </a:p>
          <a:p>
            <a:pPr marL="285750" indent="-285750">
              <a:buFont typeface="Wingdings" panose="05000000000000000000" pitchFamily="2" charset="2"/>
              <a:buChar char="Ø"/>
            </a:pPr>
            <a:r>
              <a:rPr lang="de-DE" sz="1600" dirty="0">
                <a:sym typeface="Wingdings" panose="05000000000000000000" pitchFamily="2" charset="2"/>
              </a:rPr>
              <a:t>Ein negativer Wert im Argument ANZAHL_STELLEN bewirkt ein Runden an der entsprechenden Stelle vor dem Komma.</a:t>
            </a:r>
          </a:p>
          <a:p>
            <a:pPr marL="285750" indent="-285750">
              <a:buFont typeface="Wingdings" panose="05000000000000000000" pitchFamily="2" charset="2"/>
              <a:buChar char="Ø"/>
            </a:pPr>
            <a:r>
              <a:rPr lang="de-DE" sz="1600" dirty="0">
                <a:sym typeface="Wingdings" panose="05000000000000000000" pitchFamily="2" charset="2"/>
              </a:rPr>
              <a:t>Wenn Sie als Argument ANZAHL_STELLEN 0 angeben, wird die entsprechende Zahl auf die nächste ganze Zahl auf– bzw. abgerundet.</a:t>
            </a:r>
          </a:p>
          <a:p>
            <a:endParaRPr lang="de-DE" sz="1600" dirty="0">
              <a:sym typeface="Wingdings" panose="05000000000000000000" pitchFamily="2" charset="2"/>
            </a:endParaRPr>
          </a:p>
          <a:p>
            <a:pPr marL="285750" indent="-285750">
              <a:buFont typeface="Wingdings" panose="05000000000000000000" pitchFamily="2" charset="2"/>
              <a:buChar char="Ø"/>
            </a:pPr>
            <a:r>
              <a:rPr lang="de-DE" sz="1600" dirty="0"/>
              <a:t>Die Funktion </a:t>
            </a:r>
            <a:r>
              <a:rPr lang="de-DE" sz="1600" b="1" dirty="0"/>
              <a:t>ABRUNDEN</a:t>
            </a:r>
            <a:r>
              <a:rPr lang="de-DE" sz="1600" dirty="0"/>
              <a:t> und </a:t>
            </a:r>
            <a:r>
              <a:rPr lang="de-DE" sz="1600" b="1" dirty="0"/>
              <a:t>AUFRUNDEN</a:t>
            </a:r>
            <a:r>
              <a:rPr lang="de-DE" sz="1600" dirty="0"/>
              <a:t> benötigen die gleichen Argumente wie die Funktion </a:t>
            </a:r>
            <a:r>
              <a:rPr lang="de-DE" sz="1600" b="1" dirty="0"/>
              <a:t>RUNDEN</a:t>
            </a:r>
            <a:r>
              <a:rPr lang="de-DE" sz="1600" dirty="0"/>
              <a:t>. Mit diesen Funktionen können Sie festlegen, ob eine Zahl an der angegebenen Stelle generell abgerundet bzw. aufgerundet werden soll.</a:t>
            </a:r>
          </a:p>
          <a:p>
            <a:pPr marL="285750" indent="-285750">
              <a:buFont typeface="Wingdings" panose="05000000000000000000" pitchFamily="2" charset="2"/>
              <a:buChar char="Ø"/>
            </a:pPr>
            <a:r>
              <a:rPr lang="de-DE" sz="1600" dirty="0"/>
              <a:t>Mithilfe der Funktion </a:t>
            </a:r>
            <a:r>
              <a:rPr lang="de-DE" sz="1600" b="1" dirty="0"/>
              <a:t>GANZZAHL</a:t>
            </a:r>
            <a:r>
              <a:rPr lang="de-DE" sz="1600" dirty="0"/>
              <a:t>(Zahl) können Sie eine Dezimalzahl auf die nächste ganze Zahl abrunden. Die Funktion GANZZAHL(31,446) liefert z. B. als Ergebnis 31.</a:t>
            </a: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einfachen Funktionen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16</a:t>
            </a:fld>
            <a:endParaRPr lang="de-DE" dirty="0"/>
          </a:p>
        </p:txBody>
      </p:sp>
    </p:spTree>
    <p:extLst>
      <p:ext uri="{BB962C8B-B14F-4D97-AF65-F5344CB8AC3E}">
        <p14:creationId xmlns:p14="http://schemas.microsoft.com/office/powerpoint/2010/main" val="31061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57200" y="2073467"/>
            <a:ext cx="8229599" cy="4847481"/>
          </a:xfrm>
          <a:prstGeom prst="rect">
            <a:avLst/>
          </a:prstGeom>
          <a:noFill/>
        </p:spPr>
        <p:txBody>
          <a:bodyPr wrap="square" rtlCol="0">
            <a:spAutoFit/>
          </a:bodyPr>
          <a:lstStyle/>
          <a:p>
            <a:r>
              <a:rPr lang="de-DE" sz="1600" u="sng" dirty="0">
                <a:solidFill>
                  <a:schemeClr val="accent6">
                    <a:lumMod val="75000"/>
                  </a:schemeClr>
                </a:solidFill>
              </a:rPr>
              <a:t>Mit einfachen Funktionen rechnen</a:t>
            </a:r>
          </a:p>
          <a:p>
            <a:r>
              <a:rPr lang="de-DE" sz="1600" u="sng" dirty="0">
                <a:sym typeface="Wingdings" panose="05000000000000000000" pitchFamily="2" charset="2"/>
              </a:rPr>
              <a:t>Einfache Funktionen über die Schnellanalyse einfügen</a:t>
            </a: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dirty="0">
              <a:sym typeface="Wingdings" panose="05000000000000000000" pitchFamily="2" charset="2"/>
            </a:endParaRPr>
          </a:p>
          <a:p>
            <a:r>
              <a:rPr lang="de-DE" sz="1600" dirty="0">
                <a:sym typeface="Wingdings" panose="05000000000000000000" pitchFamily="2" charset="2"/>
              </a:rPr>
              <a:t>												 Zeilenweise!</a:t>
            </a:r>
          </a:p>
          <a:p>
            <a:endParaRPr lang="de-DE" sz="1600" u="sng" dirty="0">
              <a:sym typeface="Wingdings" panose="05000000000000000000" pitchFamily="2" charset="2"/>
            </a:endParaRPr>
          </a:p>
          <a:p>
            <a:endParaRPr lang="de-DE" sz="1600" u="sng" dirty="0">
              <a:sym typeface="Wingdings" panose="05000000000000000000" pitchFamily="2" charset="2"/>
            </a:endParaRPr>
          </a:p>
          <a:p>
            <a:pPr marL="285750" indent="-285750">
              <a:buFont typeface="Wingdings" panose="05000000000000000000" pitchFamily="2" charset="2"/>
              <a:buChar char="Ø"/>
            </a:pPr>
            <a:r>
              <a:rPr lang="de-DE" sz="1600" dirty="0">
                <a:sym typeface="Wingdings" panose="05000000000000000000" pitchFamily="2" charset="2"/>
              </a:rPr>
              <a:t>Durchschnitt</a:t>
            </a:r>
          </a:p>
          <a:p>
            <a:pPr marL="285750" indent="-285750">
              <a:buFont typeface="Wingdings" panose="05000000000000000000" pitchFamily="2" charset="2"/>
              <a:buChar char="Ø"/>
            </a:pPr>
            <a:r>
              <a:rPr lang="de-DE" sz="1600" dirty="0">
                <a:sym typeface="Wingdings" panose="05000000000000000000" pitchFamily="2" charset="2"/>
              </a:rPr>
              <a:t>Anzahl</a:t>
            </a:r>
          </a:p>
          <a:p>
            <a:pPr marL="285750" indent="-285750">
              <a:buFont typeface="Wingdings" panose="05000000000000000000" pitchFamily="2" charset="2"/>
              <a:buChar char="Ø"/>
            </a:pPr>
            <a:r>
              <a:rPr lang="de-DE" sz="1600" dirty="0">
                <a:sym typeface="Wingdings" panose="05000000000000000000" pitchFamily="2" charset="2"/>
              </a:rPr>
              <a:t>Prozentualer Anteil am Gesamtergebnis</a:t>
            </a:r>
          </a:p>
          <a:p>
            <a:r>
              <a:rPr lang="de-DE" sz="1600" dirty="0">
                <a:sym typeface="Wingdings" panose="05000000000000000000" pitchFamily="2" charset="2"/>
              </a:rPr>
              <a:t>	 Spaltenweise!</a:t>
            </a: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einfachen Funktionen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17</a:t>
            </a:fld>
            <a:endParaRPr lang="de-DE" dirty="0"/>
          </a:p>
        </p:txBody>
      </p:sp>
      <p:pic>
        <p:nvPicPr>
          <p:cNvPr id="4" name="Grafik 3">
            <a:extLst>
              <a:ext uri="{FF2B5EF4-FFF2-40B4-BE49-F238E27FC236}">
                <a16:creationId xmlns:a16="http://schemas.microsoft.com/office/drawing/2014/main" id="{FB57F2F5-257D-4DFC-256A-6AFD2B06B5B3}"/>
              </a:ext>
            </a:extLst>
          </p:cNvPr>
          <p:cNvPicPr>
            <a:picLocks noChangeAspect="1"/>
          </p:cNvPicPr>
          <p:nvPr/>
        </p:nvPicPr>
        <p:blipFill>
          <a:blip r:embed="rId3"/>
          <a:stretch>
            <a:fillRect/>
          </a:stretch>
        </p:blipFill>
        <p:spPr>
          <a:xfrm>
            <a:off x="582716" y="2881099"/>
            <a:ext cx="4677428" cy="1886213"/>
          </a:xfrm>
          <a:prstGeom prst="rect">
            <a:avLst/>
          </a:prstGeom>
          <a:ln>
            <a:noFill/>
          </a:ln>
          <a:effectLst>
            <a:softEdge rad="112500"/>
          </a:effectLst>
        </p:spPr>
      </p:pic>
      <p:sp>
        <p:nvSpPr>
          <p:cNvPr id="6" name="Pfeil: nach unten 5">
            <a:extLst>
              <a:ext uri="{FF2B5EF4-FFF2-40B4-BE49-F238E27FC236}">
                <a16:creationId xmlns:a16="http://schemas.microsoft.com/office/drawing/2014/main" id="{D555BE17-0504-7AD9-6EAF-840A904428FE}"/>
              </a:ext>
            </a:extLst>
          </p:cNvPr>
          <p:cNvSpPr/>
          <p:nvPr/>
        </p:nvSpPr>
        <p:spPr>
          <a:xfrm rot="10800000">
            <a:off x="1731971" y="4316472"/>
            <a:ext cx="269174" cy="90168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7" name="Pfeil: nach unten 6">
            <a:extLst>
              <a:ext uri="{FF2B5EF4-FFF2-40B4-BE49-F238E27FC236}">
                <a16:creationId xmlns:a16="http://schemas.microsoft.com/office/drawing/2014/main" id="{664216AD-CDB4-C7DF-272A-75EDEB3B04C6}"/>
              </a:ext>
            </a:extLst>
          </p:cNvPr>
          <p:cNvSpPr/>
          <p:nvPr/>
        </p:nvSpPr>
        <p:spPr>
          <a:xfrm rot="10800000">
            <a:off x="2460392" y="4316472"/>
            <a:ext cx="269174" cy="90168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F7B65B8B-2F09-44E2-C22A-1DFEE1092AA8}"/>
              </a:ext>
            </a:extLst>
          </p:cNvPr>
          <p:cNvSpPr/>
          <p:nvPr/>
        </p:nvSpPr>
        <p:spPr>
          <a:xfrm rot="10800000">
            <a:off x="3188811" y="4316472"/>
            <a:ext cx="269174" cy="90168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9" name="Pfeil: nach unten 8">
            <a:extLst>
              <a:ext uri="{FF2B5EF4-FFF2-40B4-BE49-F238E27FC236}">
                <a16:creationId xmlns:a16="http://schemas.microsoft.com/office/drawing/2014/main" id="{CC186CDD-7C7F-CA37-02FE-794C00603BE5}"/>
              </a:ext>
            </a:extLst>
          </p:cNvPr>
          <p:cNvSpPr/>
          <p:nvPr/>
        </p:nvSpPr>
        <p:spPr>
          <a:xfrm rot="6979836">
            <a:off x="5454732" y="3821771"/>
            <a:ext cx="269174" cy="90168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4046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57200" y="2073467"/>
            <a:ext cx="8229599" cy="3862596"/>
          </a:xfrm>
          <a:prstGeom prst="rect">
            <a:avLst/>
          </a:prstGeom>
          <a:noFill/>
        </p:spPr>
        <p:txBody>
          <a:bodyPr wrap="square" rtlCol="0">
            <a:spAutoFit/>
          </a:bodyPr>
          <a:lstStyle/>
          <a:p>
            <a:r>
              <a:rPr lang="de-DE" sz="1600" u="sng" dirty="0">
                <a:solidFill>
                  <a:schemeClr val="accent6">
                    <a:lumMod val="75000"/>
                  </a:schemeClr>
                </a:solidFill>
              </a:rPr>
              <a:t>Mit einfachen Funktionen rechnen</a:t>
            </a:r>
          </a:p>
          <a:p>
            <a:r>
              <a:rPr lang="de-DE" sz="1600" u="sng" dirty="0">
                <a:sym typeface="Wingdings" panose="05000000000000000000" pitchFamily="2" charset="2"/>
              </a:rPr>
              <a:t>Zellbereiche schnell in der Statusleiste berechnen</a:t>
            </a:r>
          </a:p>
          <a:p>
            <a:r>
              <a:rPr lang="de-DE" sz="1600" dirty="0">
                <a:sym typeface="Wingdings" panose="05000000000000000000" pitchFamily="2" charset="2"/>
              </a:rPr>
              <a:t>Haben Sie einen Zellbereich markiert, zeigt Excel automatisch den Mittelwert, die Anzahl und die Summe der betreffenden Werte in der Statusleiste an.</a:t>
            </a: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r>
              <a:rPr lang="de-DE" sz="1600" dirty="0">
                <a:sym typeface="Wingdings" panose="05000000000000000000" pitchFamily="2" charset="2"/>
              </a:rPr>
              <a:t>Um die Auswahl der in der Statusleiste eingeblendeten Funktionen zu ändern, gehen Sie wie folgt vor:</a:t>
            </a:r>
          </a:p>
          <a:p>
            <a:pPr marL="742950" lvl="1" indent="-285750">
              <a:buFont typeface="Wingdings" panose="05000000000000000000" pitchFamily="2" charset="2"/>
              <a:buChar char="Ø"/>
            </a:pPr>
            <a:r>
              <a:rPr lang="de-DE" sz="1600" dirty="0">
                <a:sym typeface="Wingdings" panose="05000000000000000000" pitchFamily="2" charset="2"/>
              </a:rPr>
              <a:t>Klicken Sie mit der rechten Maustaste auf eine beliebige Stelle in der Statusleiste. Im geöffneten Menü sind die Funktionen mit einem Haken gekennzeichnet, der Ergebnis in der Statusleiste angezeigt wird.</a:t>
            </a: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95946" y="1608958"/>
            <a:ext cx="8229600" cy="338554"/>
          </a:xfrm>
        </p:spPr>
        <p:txBody>
          <a:bodyPr/>
          <a:lstStyle/>
          <a:p>
            <a:pPr marL="0" indent="0" hangingPunct="0">
              <a:buNone/>
            </a:pPr>
            <a:r>
              <a:rPr lang="de-DE" sz="2400" b="1" dirty="0"/>
              <a:t>Mit einfachen Funktionen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18</a:t>
            </a:fld>
            <a:endParaRPr lang="de-DE" dirty="0"/>
          </a:p>
        </p:txBody>
      </p:sp>
      <p:pic>
        <p:nvPicPr>
          <p:cNvPr id="12" name="Grafik 11">
            <a:extLst>
              <a:ext uri="{FF2B5EF4-FFF2-40B4-BE49-F238E27FC236}">
                <a16:creationId xmlns:a16="http://schemas.microsoft.com/office/drawing/2014/main" id="{5ADFB121-21EB-EB2E-68E9-56ABDC432CF8}"/>
              </a:ext>
            </a:extLst>
          </p:cNvPr>
          <p:cNvPicPr>
            <a:picLocks noChangeAspect="1"/>
          </p:cNvPicPr>
          <p:nvPr/>
        </p:nvPicPr>
        <p:blipFill>
          <a:blip r:embed="rId3"/>
          <a:stretch>
            <a:fillRect/>
          </a:stretch>
        </p:blipFill>
        <p:spPr>
          <a:xfrm>
            <a:off x="651818" y="3123034"/>
            <a:ext cx="4601217" cy="1276528"/>
          </a:xfrm>
          <a:prstGeom prst="rect">
            <a:avLst/>
          </a:prstGeom>
          <a:ln>
            <a:noFill/>
          </a:ln>
          <a:effectLst>
            <a:outerShdw blurRad="190500" algn="tl" rotWithShape="0">
              <a:srgbClr val="000000">
                <a:alpha val="70000"/>
              </a:srgbClr>
            </a:outerShdw>
          </a:effectLst>
        </p:spPr>
      </p:pic>
      <p:sp>
        <p:nvSpPr>
          <p:cNvPr id="9" name="Pfeil: nach unten 8">
            <a:extLst>
              <a:ext uri="{FF2B5EF4-FFF2-40B4-BE49-F238E27FC236}">
                <a16:creationId xmlns:a16="http://schemas.microsoft.com/office/drawing/2014/main" id="{CC186CDD-7C7F-CA37-02FE-794C00603BE5}"/>
              </a:ext>
            </a:extLst>
          </p:cNvPr>
          <p:cNvSpPr/>
          <p:nvPr/>
        </p:nvSpPr>
        <p:spPr>
          <a:xfrm rot="5890530">
            <a:off x="3555946" y="3941938"/>
            <a:ext cx="234304" cy="90168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3A96F9D7-A443-6BC4-3037-86DAF8B66720}"/>
              </a:ext>
            </a:extLst>
          </p:cNvPr>
          <p:cNvPicPr>
            <a:picLocks noChangeAspect="1"/>
          </p:cNvPicPr>
          <p:nvPr/>
        </p:nvPicPr>
        <p:blipFill>
          <a:blip r:embed="rId4"/>
          <a:stretch>
            <a:fillRect/>
          </a:stretch>
        </p:blipFill>
        <p:spPr>
          <a:xfrm>
            <a:off x="1294141" y="5809388"/>
            <a:ext cx="2378957" cy="9166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345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57200" y="2073466"/>
            <a:ext cx="8555064" cy="6440225"/>
          </a:xfrm>
          <a:prstGeom prst="rect">
            <a:avLst/>
          </a:prstGeom>
          <a:noFill/>
        </p:spPr>
        <p:txBody>
          <a:bodyPr wrap="square" rtlCol="0">
            <a:spAutoFit/>
          </a:bodyPr>
          <a:lstStyle/>
          <a:p>
            <a:r>
              <a:rPr lang="de-DE" sz="1600" u="sng" dirty="0">
                <a:solidFill>
                  <a:schemeClr val="accent6">
                    <a:lumMod val="75000"/>
                  </a:schemeClr>
                </a:solidFill>
              </a:rPr>
              <a:t>Funktionsbibliothek verwenden</a:t>
            </a:r>
          </a:p>
          <a:p>
            <a:r>
              <a:rPr lang="de-DE" sz="1600" dirty="0">
                <a:sym typeface="Wingdings" panose="05000000000000000000" pitchFamily="2" charset="2"/>
              </a:rPr>
              <a:t>In Excel lassen sich mehr als 400 Funktionen nutzen. Damit Sie eine bestimmte Funktion rasch finden, sind die Funktionen in der Funktionsbibliothek nach Kategorien zusammengefasst.</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050" dirty="0">
              <a:sym typeface="Wingdings" panose="05000000000000000000" pitchFamily="2" charset="2"/>
            </a:endParaRPr>
          </a:p>
          <a:p>
            <a:r>
              <a:rPr lang="de-DE" sz="1600" u="sng" dirty="0">
                <a:solidFill>
                  <a:schemeClr val="accent6">
                    <a:lumMod val="75000"/>
                  </a:schemeClr>
                </a:solidFill>
              </a:rPr>
              <a:t>Übung – Kaufgebote auswerten</a:t>
            </a:r>
          </a:p>
          <a:p>
            <a:endParaRPr lang="de-DE" sz="100" u="sng" dirty="0">
              <a:solidFill>
                <a:schemeClr val="accent6">
                  <a:lumMod val="75000"/>
                </a:schemeClr>
              </a:solidFill>
            </a:endParaRPr>
          </a:p>
          <a:p>
            <a:r>
              <a:rPr lang="de-DE" sz="1400" dirty="0"/>
              <a:t>Öffnen Sie die Übungsdatei Immobilien</a:t>
            </a:r>
          </a:p>
          <a:p>
            <a:pPr marL="285750" indent="-285750">
              <a:buFont typeface="Wingdings" panose="05000000000000000000" pitchFamily="2" charset="2"/>
              <a:buChar char="Ø"/>
            </a:pPr>
            <a:r>
              <a:rPr lang="de-DE" sz="1400" dirty="0"/>
              <a:t>Erstellen Sie in Zelle C5 eine Formel, die die Provision zum Angebotsbetrag hinzuaddiert. Die Provision errechnet sich aus dem Prozentsatz in Zelle E10 und dem Gebot. Achten Sie dabei auf die richtigen Bezugsarten, damit die Formel im Anschluss problemlos kopiert werden kann. Erzeugen Sie mit der Ausfüllfunktion die restlichen Ergebnisse der Spalte C.</a:t>
            </a:r>
          </a:p>
          <a:p>
            <a:pPr marL="285750" indent="-285750">
              <a:buFont typeface="Wingdings" panose="05000000000000000000" pitchFamily="2" charset="2"/>
              <a:buChar char="Ø"/>
            </a:pPr>
            <a:r>
              <a:rPr lang="de-DE" sz="1400" dirty="0"/>
              <a:t>Berechnen Sie in Spalte E das höchste, niedrigste und Ø-Gebot und führen Sie in Spalte F die gleichen Berechnungen für die Gebote inkl. Provision durch. Verwenden Sie hierfür die Schaltfläche Summe.</a:t>
            </a:r>
          </a:p>
          <a:p>
            <a:pPr marL="285750" indent="-285750">
              <a:buFont typeface="Wingdings" panose="05000000000000000000" pitchFamily="2" charset="2"/>
              <a:buChar char="Ø"/>
            </a:pPr>
            <a:r>
              <a:rPr lang="de-DE" sz="1400" dirty="0"/>
              <a:t>Ermitteln Sie die Anzahl der Angebote in Zelle E8.</a:t>
            </a:r>
          </a:p>
          <a:p>
            <a:endParaRPr lang="de-DE" sz="1200" dirty="0">
              <a:sym typeface="Wingdings" panose="05000000000000000000" pitchFamily="2" charset="2"/>
            </a:endParaRP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95946" y="1608958"/>
            <a:ext cx="8229600" cy="338554"/>
          </a:xfrm>
        </p:spPr>
        <p:txBody>
          <a:bodyPr/>
          <a:lstStyle/>
          <a:p>
            <a:pPr marL="0" indent="0" hangingPunct="0">
              <a:buNone/>
            </a:pPr>
            <a:r>
              <a:rPr lang="de-DE" sz="2400" b="1" dirty="0"/>
              <a:t>Mit einfachen Funktionen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19</a:t>
            </a:fld>
            <a:endParaRPr lang="de-DE" dirty="0"/>
          </a:p>
        </p:txBody>
      </p:sp>
      <p:pic>
        <p:nvPicPr>
          <p:cNvPr id="3" name="Grafik 2">
            <a:extLst>
              <a:ext uri="{FF2B5EF4-FFF2-40B4-BE49-F238E27FC236}">
                <a16:creationId xmlns:a16="http://schemas.microsoft.com/office/drawing/2014/main" id="{C2987A0F-CBB5-69A1-C554-A3A4601257BC}"/>
              </a:ext>
            </a:extLst>
          </p:cNvPr>
          <p:cNvPicPr>
            <a:picLocks noChangeAspect="1"/>
          </p:cNvPicPr>
          <p:nvPr/>
        </p:nvPicPr>
        <p:blipFill>
          <a:blip r:embed="rId3"/>
          <a:stretch>
            <a:fillRect/>
          </a:stretch>
        </p:blipFill>
        <p:spPr>
          <a:xfrm>
            <a:off x="495946" y="2936491"/>
            <a:ext cx="7125694" cy="15242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738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hangingPunct="0">
              <a:buNone/>
            </a:pPr>
            <a:r>
              <a:rPr lang="de-DE" sz="2400" b="1" dirty="0"/>
              <a:t>Vorstellung:</a:t>
            </a:r>
            <a:endParaRPr lang="de-DE" sz="2400" dirty="0"/>
          </a:p>
          <a:p>
            <a:pPr marL="0" indent="0" hangingPunct="0">
              <a:buNone/>
            </a:pPr>
            <a:endParaRPr lang="de-DE" sz="2400" dirty="0"/>
          </a:p>
          <a:p>
            <a:pPr lvl="0" hangingPunct="0"/>
            <a:r>
              <a:rPr lang="de-DE" sz="2400" dirty="0"/>
              <a:t>Woher? Einrichtung und Bereich</a:t>
            </a:r>
          </a:p>
          <a:p>
            <a:pPr lvl="0" hangingPunct="0"/>
            <a:r>
              <a:rPr lang="de-DE" sz="2400" dirty="0"/>
              <a:t>Wie oft nutzen Sie Excel? </a:t>
            </a:r>
          </a:p>
          <a:p>
            <a:pPr lvl="0" hangingPunct="0"/>
            <a:r>
              <a:rPr lang="de-DE" sz="2400" dirty="0"/>
              <a:t>Welche Formeln und Funktionen kennen Sie?</a:t>
            </a:r>
          </a:p>
          <a:p>
            <a:pPr lvl="0" hangingPunct="0"/>
            <a:r>
              <a:rPr lang="de-DE" sz="2400" dirty="0"/>
              <a:t>Wie schätzen Sie Ihre Vorkenntnisse ein?</a:t>
            </a:r>
          </a:p>
          <a:p>
            <a:pPr lvl="0" hangingPunct="0"/>
            <a:r>
              <a:rPr lang="de-DE" sz="2400" dirty="0"/>
              <a:t>Wo möchten Sie sich im Umgang mit Excel verbessern?</a:t>
            </a:r>
          </a:p>
          <a:p>
            <a:pPr lvl="0" hangingPunct="0"/>
            <a:r>
              <a:rPr lang="de-DE" sz="2400" dirty="0"/>
              <a:t>Erwartungen?</a:t>
            </a:r>
          </a:p>
        </p:txBody>
      </p:sp>
      <p:sp>
        <p:nvSpPr>
          <p:cNvPr id="5" name="Foliennummernplatzhalter 4"/>
          <p:cNvSpPr>
            <a:spLocks noGrp="1"/>
          </p:cNvSpPr>
          <p:nvPr>
            <p:ph type="sldNum" sz="quarter" idx="12"/>
          </p:nvPr>
        </p:nvSpPr>
        <p:spPr/>
        <p:txBody>
          <a:bodyPr/>
          <a:lstStyle/>
          <a:p>
            <a:fld id="{A1595358-6F2C-4288-B0AA-F5F3FB5C3E97}" type="slidenum">
              <a:rPr lang="de-DE" smtClean="0"/>
              <a:pPr/>
              <a:t>2</a:t>
            </a:fld>
            <a:endParaRPr lang="de-DE"/>
          </a:p>
        </p:txBody>
      </p:sp>
    </p:spTree>
    <p:extLst>
      <p:ext uri="{BB962C8B-B14F-4D97-AF65-F5344CB8AC3E}">
        <p14:creationId xmlns:p14="http://schemas.microsoft.com/office/powerpoint/2010/main" val="229700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57200" y="2073466"/>
            <a:ext cx="8555064" cy="5370701"/>
          </a:xfrm>
          <a:prstGeom prst="rect">
            <a:avLst/>
          </a:prstGeom>
          <a:noFill/>
        </p:spPr>
        <p:txBody>
          <a:bodyPr wrap="square" rtlCol="0">
            <a:spAutoFit/>
          </a:bodyPr>
          <a:lstStyle/>
          <a:p>
            <a:r>
              <a:rPr lang="de-DE" sz="1600" u="sng" dirty="0">
                <a:solidFill>
                  <a:schemeClr val="accent6">
                    <a:lumMod val="75000"/>
                  </a:schemeClr>
                </a:solidFill>
              </a:rPr>
              <a:t>Fehler in Formeln finden</a:t>
            </a:r>
          </a:p>
          <a:p>
            <a:r>
              <a:rPr lang="de-DE" sz="1600" dirty="0">
                <a:sym typeface="Wingdings" panose="05000000000000000000" pitchFamily="2" charset="2"/>
              </a:rPr>
              <a:t>Nach der Eingabe von Formeln oder der Änderung von Zellen, die in einer Formel verwendet werden, können verschiedene Fehler auftreten: z. B. Zirkelbezüge, Syntaxfehler oder logische Fehler. Excel hilft Ihnen in den meisten Fällen bei der Fehlersuche bzw. –</a:t>
            </a:r>
            <a:r>
              <a:rPr lang="de-DE" sz="1600" dirty="0" err="1">
                <a:sym typeface="Wingdings" panose="05000000000000000000" pitchFamily="2" charset="2"/>
              </a:rPr>
              <a:t>korrektur</a:t>
            </a:r>
            <a:r>
              <a:rPr lang="de-DE" sz="1600" dirty="0">
                <a:sym typeface="Wingdings" panose="05000000000000000000" pitchFamily="2" charset="2"/>
              </a:rPr>
              <a:t>. Hierzu werden spezifische Dialogfenster eingeblendet oder Fehlerwerte in den betreffenden Zellen angezeigt.</a:t>
            </a:r>
          </a:p>
          <a:p>
            <a:endParaRPr lang="de-DE" sz="1600" dirty="0">
              <a:sym typeface="Wingdings" panose="05000000000000000000" pitchFamily="2" charset="2"/>
            </a:endParaRPr>
          </a:p>
          <a:p>
            <a:r>
              <a:rPr lang="de-DE" sz="1600" u="sng" dirty="0">
                <a:sym typeface="Wingdings" panose="05000000000000000000" pitchFamily="2" charset="2"/>
              </a:rPr>
              <a:t>Zirkelbezüge</a:t>
            </a:r>
          </a:p>
          <a:p>
            <a:r>
              <a:rPr lang="de-DE" sz="1600" dirty="0">
                <a:sym typeface="Wingdings" panose="05000000000000000000" pitchFamily="2" charset="2"/>
              </a:rPr>
              <a:t>Ein Zirkelbezug entsteht, wenn sich eine Formel bzw. Funktion auf sich selbst bezieht. </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300" dirty="0">
              <a:sym typeface="Wingdings" panose="05000000000000000000" pitchFamily="2" charset="2"/>
            </a:endParaRPr>
          </a:p>
          <a:p>
            <a:pPr marL="171450" indent="-171450">
              <a:buFont typeface="Wingdings" panose="05000000000000000000" pitchFamily="2" charset="2"/>
              <a:buChar char="à"/>
            </a:pPr>
            <a:r>
              <a:rPr lang="de-DE" sz="1400" dirty="0">
                <a:sym typeface="Wingdings" panose="05000000000000000000" pitchFamily="2" charset="2"/>
              </a:rPr>
              <a:t>  Mit OK wird der Zirkelbezug zugelassen. Es wird der Wert 0 ausgegeben. In der Statusleiste werden der Text   </a:t>
            </a:r>
          </a:p>
          <a:p>
            <a:r>
              <a:rPr lang="de-DE" sz="1400" i="1" dirty="0">
                <a:sym typeface="Wingdings" panose="05000000000000000000" pitchFamily="2" charset="2"/>
              </a:rPr>
              <a:t>       Zirkelbezug</a:t>
            </a:r>
            <a:r>
              <a:rPr lang="de-DE" sz="1400" dirty="0">
                <a:sym typeface="Wingdings" panose="05000000000000000000" pitchFamily="2" charset="2"/>
              </a:rPr>
              <a:t> und der Zellbezug innerhalb der Formel angezeigt, die den Zirkelbezug enthält.</a:t>
            </a:r>
          </a:p>
          <a:p>
            <a:pPr marL="171450" indent="-171450">
              <a:buFont typeface="Wingdings" panose="05000000000000000000" pitchFamily="2" charset="2"/>
              <a:buChar char="à"/>
            </a:pPr>
            <a:r>
              <a:rPr lang="de-DE" sz="1400" dirty="0">
                <a:sym typeface="Wingdings" panose="05000000000000000000" pitchFamily="2" charset="2"/>
              </a:rPr>
              <a:t>  Markieren Sie in der fehlerhaften Formel die Bereichsangabe, die den Zirkelbezug verursacht.</a:t>
            </a:r>
          </a:p>
          <a:p>
            <a:pPr marL="171450" indent="-171450">
              <a:buFont typeface="Wingdings" panose="05000000000000000000" pitchFamily="2" charset="2"/>
              <a:buChar char="à"/>
            </a:pPr>
            <a:r>
              <a:rPr lang="de-DE" sz="1400" dirty="0">
                <a:sym typeface="Wingdings" panose="05000000000000000000" pitchFamily="2" charset="2"/>
              </a:rPr>
              <a:t>  Markieren Sie den neuen korrekten Zellbereich und bestätigen Sie mit ENTER</a:t>
            </a:r>
          </a:p>
          <a:p>
            <a:endParaRPr lang="de-DE" sz="1400" dirty="0">
              <a:sym typeface="Wingdings" panose="05000000000000000000" pitchFamily="2" charset="2"/>
            </a:endParaRPr>
          </a:p>
          <a:p>
            <a:r>
              <a:rPr lang="de-DE" sz="1400" dirty="0">
                <a:sym typeface="Wingdings" panose="05000000000000000000" pitchFamily="2" charset="2"/>
              </a:rPr>
              <a:t>Befindet sich ein Zirkelbezug auf einem anderen als dem aktiven Tabellenblatt, </a:t>
            </a:r>
          </a:p>
          <a:p>
            <a:r>
              <a:rPr lang="de-DE" sz="1400" dirty="0">
                <a:sym typeface="Wingdings" panose="05000000000000000000" pitchFamily="2" charset="2"/>
              </a:rPr>
              <a:t>wird nur der Text </a:t>
            </a:r>
            <a:r>
              <a:rPr lang="de-DE" sz="1400" i="1" dirty="0">
                <a:sym typeface="Wingdings" panose="05000000000000000000" pitchFamily="2" charset="2"/>
              </a:rPr>
              <a:t>Zirkelbezug</a:t>
            </a:r>
            <a:r>
              <a:rPr lang="de-DE" sz="1400" dirty="0">
                <a:sym typeface="Wingdings" panose="05000000000000000000" pitchFamily="2" charset="2"/>
              </a:rPr>
              <a:t> in der Statusleiste eingeblendet.</a:t>
            </a:r>
          </a:p>
          <a:p>
            <a:pPr marL="742950" lvl="1" indent="-285750">
              <a:buFont typeface="Wingdings" panose="05000000000000000000" pitchFamily="2" charset="2"/>
              <a:buChar char="Ø"/>
            </a:pPr>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95946" y="1608958"/>
            <a:ext cx="8229600" cy="338554"/>
          </a:xfrm>
        </p:spPr>
        <p:txBody>
          <a:bodyPr/>
          <a:lstStyle/>
          <a:p>
            <a:pPr marL="0" indent="0" hangingPunct="0">
              <a:buNone/>
            </a:pPr>
            <a:r>
              <a:rPr lang="de-DE" sz="2400" b="1" dirty="0"/>
              <a:t>Fehler in Formeln finden und korrigieren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20</a:t>
            </a:fld>
            <a:endParaRPr lang="de-DE" dirty="0"/>
          </a:p>
        </p:txBody>
      </p:sp>
      <p:pic>
        <p:nvPicPr>
          <p:cNvPr id="4" name="Grafik 3">
            <a:extLst>
              <a:ext uri="{FF2B5EF4-FFF2-40B4-BE49-F238E27FC236}">
                <a16:creationId xmlns:a16="http://schemas.microsoft.com/office/drawing/2014/main" id="{393BECB6-6FAC-D91A-1463-0D07A42A246A}"/>
              </a:ext>
            </a:extLst>
          </p:cNvPr>
          <p:cNvPicPr>
            <a:picLocks noChangeAspect="1"/>
          </p:cNvPicPr>
          <p:nvPr/>
        </p:nvPicPr>
        <p:blipFill>
          <a:blip r:embed="rId3"/>
          <a:stretch>
            <a:fillRect/>
          </a:stretch>
        </p:blipFill>
        <p:spPr>
          <a:xfrm>
            <a:off x="550191" y="4065155"/>
            <a:ext cx="5811864" cy="1267944"/>
          </a:xfrm>
          <a:prstGeom prst="rect">
            <a:avLst/>
          </a:prstGeom>
        </p:spPr>
      </p:pic>
    </p:spTree>
    <p:extLst>
      <p:ext uri="{BB962C8B-B14F-4D97-AF65-F5344CB8AC3E}">
        <p14:creationId xmlns:p14="http://schemas.microsoft.com/office/powerpoint/2010/main" val="80785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57200" y="2073466"/>
            <a:ext cx="8555064" cy="4847481"/>
          </a:xfrm>
          <a:prstGeom prst="rect">
            <a:avLst/>
          </a:prstGeom>
          <a:noFill/>
        </p:spPr>
        <p:txBody>
          <a:bodyPr wrap="square" rtlCol="0">
            <a:spAutoFit/>
          </a:bodyPr>
          <a:lstStyle/>
          <a:p>
            <a:r>
              <a:rPr lang="de-DE" sz="1600" u="sng" dirty="0">
                <a:solidFill>
                  <a:schemeClr val="accent6">
                    <a:lumMod val="75000"/>
                  </a:schemeClr>
                </a:solidFill>
              </a:rPr>
              <a:t>Fehler in Formeln finden</a:t>
            </a:r>
          </a:p>
          <a:p>
            <a:r>
              <a:rPr lang="de-DE" sz="1600" u="sng" dirty="0">
                <a:sym typeface="Wingdings" panose="05000000000000000000" pitchFamily="2" charset="2"/>
              </a:rPr>
              <a:t>Syntaxfehler</a:t>
            </a:r>
          </a:p>
          <a:p>
            <a:r>
              <a:rPr lang="de-DE" sz="1600" dirty="0">
                <a:sym typeface="Wingdings" panose="05000000000000000000" pitchFamily="2" charset="2"/>
              </a:rPr>
              <a:t>Syntaxfehler beruhen auf Eingabefehlern (z. B. der Verwendung eines Kommas anstelle eines Semikolons) und werden sofort nach Beendigung der Eingabe von Excel erkannt</a:t>
            </a:r>
          </a:p>
          <a:p>
            <a:pPr marL="742950" lvl="1" indent="-285750">
              <a:buFont typeface="Wingdings" panose="05000000000000000000" pitchFamily="2" charset="2"/>
              <a:buChar char="Ø"/>
            </a:pPr>
            <a:r>
              <a:rPr lang="de-DE" sz="1600" dirty="0">
                <a:sym typeface="Wingdings" panose="05000000000000000000" pitchFamily="2" charset="2"/>
              </a:rPr>
              <a:t>Enthält eine Funktion einen Syntaxfehler, wird der Fehler nach Bestätigen der Meldung mit OK in der Formel markiert.</a:t>
            </a:r>
          </a:p>
          <a:p>
            <a:pPr marL="742950" lvl="1" indent="-285750">
              <a:buFont typeface="Wingdings" panose="05000000000000000000" pitchFamily="2" charset="2"/>
              <a:buChar char="Ø"/>
            </a:pPr>
            <a:r>
              <a:rPr lang="de-DE" sz="1600" dirty="0">
                <a:sym typeface="Wingdings" panose="05000000000000000000" pitchFamily="2" charset="2"/>
              </a:rPr>
              <a:t>Die Syntax der betreffenden Funktion wird automatisch eingeblendet. Sie können den Fehler nun manuell korrigieren.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r>
              <a:rPr lang="de-DE" sz="1600" dirty="0">
                <a:sym typeface="Wingdings" panose="05000000000000000000" pitchFamily="2" charset="2"/>
              </a:rPr>
              <a:t>Bei einigen Fehlern blendet Excel über die Formel-</a:t>
            </a:r>
            <a:r>
              <a:rPr lang="de-DE" sz="1600" dirty="0" err="1">
                <a:sym typeface="Wingdings" panose="05000000000000000000" pitchFamily="2" charset="2"/>
              </a:rPr>
              <a:t>AutoKorrektur</a:t>
            </a:r>
            <a:r>
              <a:rPr lang="de-DE" sz="1600" dirty="0">
                <a:sym typeface="Wingdings" panose="05000000000000000000" pitchFamily="2" charset="2"/>
              </a:rPr>
              <a:t> ein zusätzliches Dialogfenster ein, in dem ein Korrekturvorschlag angeboten wird:</a:t>
            </a:r>
          </a:p>
          <a:p>
            <a:endParaRPr lang="de-DE" sz="1600" dirty="0">
              <a:sym typeface="Wingdings" panose="05000000000000000000" pitchFamily="2" charset="2"/>
            </a:endParaRPr>
          </a:p>
          <a:p>
            <a:pPr marL="285750" indent="-285750">
              <a:buFont typeface="Wingdings" panose="05000000000000000000" pitchFamily="2" charset="2"/>
              <a:buChar char="à"/>
            </a:pPr>
            <a:r>
              <a:rPr lang="de-DE" sz="1600" dirty="0">
                <a:sym typeface="Wingdings" panose="05000000000000000000" pitchFamily="2" charset="2"/>
              </a:rPr>
              <a:t>Enthält der Vorschlag die gewünschte </a:t>
            </a:r>
          </a:p>
          <a:p>
            <a:r>
              <a:rPr lang="de-DE" sz="1600" dirty="0">
                <a:sym typeface="Wingdings" panose="05000000000000000000" pitchFamily="2" charset="2"/>
              </a:rPr>
              <a:t>      Lösung, können Sie die Formel mit </a:t>
            </a:r>
            <a:r>
              <a:rPr lang="de-DE" sz="1600" i="1" dirty="0">
                <a:sym typeface="Wingdings" panose="05000000000000000000" pitchFamily="2" charset="2"/>
              </a:rPr>
              <a:t>Ja</a:t>
            </a:r>
            <a:r>
              <a:rPr lang="de-DE" sz="1600" dirty="0">
                <a:sym typeface="Wingdings" panose="05000000000000000000" pitchFamily="2" charset="2"/>
              </a:rPr>
              <a:t> verbessern.</a:t>
            </a:r>
          </a:p>
          <a:p>
            <a:pPr marL="285750" indent="-285750">
              <a:buFont typeface="Wingdings" panose="05000000000000000000" pitchFamily="2" charset="2"/>
              <a:buChar char="à"/>
            </a:pPr>
            <a:r>
              <a:rPr lang="de-DE" sz="1600" dirty="0">
                <a:sym typeface="Wingdings" panose="05000000000000000000" pitchFamily="2" charset="2"/>
              </a:rPr>
              <a:t>Andernfalls müssen Sie die Formel manuell korrigieren.</a:t>
            </a:r>
            <a:endParaRPr lang="de-DE" sz="1400"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95946" y="1608958"/>
            <a:ext cx="8229600" cy="338554"/>
          </a:xfrm>
        </p:spPr>
        <p:txBody>
          <a:bodyPr/>
          <a:lstStyle/>
          <a:p>
            <a:pPr marL="0" indent="0" hangingPunct="0">
              <a:buNone/>
            </a:pPr>
            <a:r>
              <a:rPr lang="de-DE" sz="2400" b="1" dirty="0"/>
              <a:t>Fehler in Formeln finden und korrigieren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21</a:t>
            </a:fld>
            <a:endParaRPr lang="de-DE" dirty="0"/>
          </a:p>
        </p:txBody>
      </p:sp>
      <p:pic>
        <p:nvPicPr>
          <p:cNvPr id="3" name="Grafik 2">
            <a:extLst>
              <a:ext uri="{FF2B5EF4-FFF2-40B4-BE49-F238E27FC236}">
                <a16:creationId xmlns:a16="http://schemas.microsoft.com/office/drawing/2014/main" id="{98DD7DA0-7886-3B5A-D3BD-AAB61B53A103}"/>
              </a:ext>
            </a:extLst>
          </p:cNvPr>
          <p:cNvPicPr>
            <a:picLocks noChangeAspect="1"/>
          </p:cNvPicPr>
          <p:nvPr/>
        </p:nvPicPr>
        <p:blipFill>
          <a:blip r:embed="rId3"/>
          <a:stretch>
            <a:fillRect/>
          </a:stretch>
        </p:blipFill>
        <p:spPr>
          <a:xfrm>
            <a:off x="3422734" y="3821234"/>
            <a:ext cx="3982684" cy="1256758"/>
          </a:xfrm>
          <a:prstGeom prst="rect">
            <a:avLst/>
          </a:prstGeom>
          <a:ln>
            <a:noFill/>
          </a:ln>
          <a:effectLst>
            <a:outerShdw blurRad="190500" algn="tl" rotWithShape="0">
              <a:srgbClr val="000000">
                <a:alpha val="70000"/>
              </a:srgbClr>
            </a:outerShdw>
          </a:effectLst>
        </p:spPr>
      </p:pic>
      <p:pic>
        <p:nvPicPr>
          <p:cNvPr id="7" name="Grafik 6">
            <a:extLst>
              <a:ext uri="{FF2B5EF4-FFF2-40B4-BE49-F238E27FC236}">
                <a16:creationId xmlns:a16="http://schemas.microsoft.com/office/drawing/2014/main" id="{60142E09-3734-3C52-7944-5901FD35885C}"/>
              </a:ext>
            </a:extLst>
          </p:cNvPr>
          <p:cNvPicPr>
            <a:picLocks noChangeAspect="1"/>
          </p:cNvPicPr>
          <p:nvPr/>
        </p:nvPicPr>
        <p:blipFill>
          <a:blip r:embed="rId4"/>
          <a:stretch>
            <a:fillRect/>
          </a:stretch>
        </p:blipFill>
        <p:spPr>
          <a:xfrm>
            <a:off x="5016915" y="5549108"/>
            <a:ext cx="3853093" cy="9007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075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4478149"/>
          </a:xfrm>
          <a:prstGeom prst="rect">
            <a:avLst/>
          </a:prstGeom>
          <a:noFill/>
        </p:spPr>
        <p:txBody>
          <a:bodyPr wrap="square" rtlCol="0">
            <a:spAutoFit/>
          </a:bodyPr>
          <a:lstStyle/>
          <a:p>
            <a:r>
              <a:rPr lang="de-DE" sz="1600" u="sng" dirty="0">
                <a:solidFill>
                  <a:schemeClr val="accent6">
                    <a:lumMod val="75000"/>
                  </a:schemeClr>
                </a:solidFill>
              </a:rPr>
              <a:t>Fehler in Formeln finden</a:t>
            </a:r>
          </a:p>
          <a:p>
            <a:r>
              <a:rPr lang="de-DE" sz="1600" u="sng" dirty="0">
                <a:sym typeface="Wingdings" panose="05000000000000000000" pitchFamily="2" charset="2"/>
              </a:rPr>
              <a:t>Logische Fehler</a:t>
            </a:r>
          </a:p>
          <a:p>
            <a:r>
              <a:rPr lang="de-DE" sz="1600" dirty="0">
                <a:sym typeface="Wingdings" panose="05000000000000000000" pitchFamily="2" charset="2"/>
              </a:rPr>
              <a:t>Formeln enthalten logische Fehler, wenn etwa (wie im abgebildeten Beispiel) die in der Formel verwendeten Zellbezüge nicht dazu geeignet sind, die gewünschten Ergebnisse zu erzielen. </a:t>
            </a:r>
          </a:p>
          <a:p>
            <a:r>
              <a:rPr lang="de-DE" sz="1600" dirty="0">
                <a:sym typeface="Wingdings" panose="05000000000000000000" pitchFamily="2" charset="2"/>
              </a:rPr>
              <a:t>Die entsprechenden Formeln führen zu falschen Berechnungen. Excel erkennt diese Fehler meist </a:t>
            </a:r>
            <a:r>
              <a:rPr lang="de-DE" sz="1600" b="1" dirty="0">
                <a:sym typeface="Wingdings" panose="05000000000000000000" pitchFamily="2" charset="2"/>
              </a:rPr>
              <a:t>NICHT</a:t>
            </a:r>
            <a:r>
              <a:rPr lang="de-DE" sz="1600" dirty="0">
                <a:sym typeface="Wingdings" panose="05000000000000000000" pitchFamily="2" charset="2"/>
              </a:rPr>
              <a:t>.</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r>
              <a:rPr lang="de-DE" sz="1600" dirty="0">
                <a:sym typeface="Wingdings" panose="05000000000000000000" pitchFamily="2" charset="2"/>
              </a:rPr>
              <a:t>							     </a:t>
            </a:r>
            <a:r>
              <a:rPr lang="de-DE" sz="4000" dirty="0">
                <a:solidFill>
                  <a:srgbClr val="FF0000"/>
                </a:solidFill>
                <a:latin typeface="Bernard MT Condensed" panose="02050806060905020404" pitchFamily="18" charset="0"/>
                <a:sym typeface="Wingdings" panose="05000000000000000000" pitchFamily="2" charset="2"/>
              </a:rPr>
              <a:t>!</a:t>
            </a:r>
            <a:endParaRPr lang="de-DE" sz="1600" dirty="0">
              <a:solidFill>
                <a:srgbClr val="FF0000"/>
              </a:solidFill>
              <a:latin typeface="Bernard MT Condensed" panose="02050806060905020404" pitchFamily="18" charset="0"/>
              <a:sym typeface="Wingdings" panose="05000000000000000000" pitchFamily="2" charset="2"/>
            </a:endParaRPr>
          </a:p>
          <a:p>
            <a:endParaRPr lang="de-DE" sz="1600" dirty="0">
              <a:sym typeface="Wingdings" panose="05000000000000000000" pitchFamily="2" charset="2"/>
            </a:endParaRPr>
          </a:p>
          <a:p>
            <a:endParaRPr lang="de-DE" sz="1000" dirty="0">
              <a:sym typeface="Wingdings" panose="05000000000000000000" pitchFamily="2" charset="2"/>
            </a:endParaRPr>
          </a:p>
          <a:p>
            <a:r>
              <a:rPr lang="de-DE" sz="1600" u="sng" dirty="0">
                <a:sym typeface="Wingdings" panose="05000000000000000000" pitchFamily="2" charset="2"/>
              </a:rPr>
              <a:t>Zellbezüge innerhalb einer Formel schnell kontrollieren</a:t>
            </a:r>
          </a:p>
          <a:p>
            <a:pPr marL="285750" indent="-285750">
              <a:buFont typeface="Wingdings" panose="05000000000000000000" pitchFamily="2" charset="2"/>
              <a:buChar char="Ø"/>
            </a:pPr>
            <a:r>
              <a:rPr lang="de-DE" sz="1600" dirty="0">
                <a:sym typeface="Wingdings" panose="05000000000000000000" pitchFamily="2" charset="2"/>
              </a:rPr>
              <a:t>Klicken Sie doppelt auf die Formelzelle</a:t>
            </a:r>
          </a:p>
          <a:p>
            <a:r>
              <a:rPr lang="de-DE" sz="1600" dirty="0">
                <a:sym typeface="Wingdings" panose="05000000000000000000" pitchFamily="2" charset="2"/>
              </a:rPr>
              <a:t>	Anschließend werden die entsprechenden Zellen auf dem Tabellenblatt durch farbige Rahmen 	gekennzeichnet. </a:t>
            </a:r>
            <a:endParaRPr lang="de-DE" sz="1400"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Fehler in Formeln finden und korrigieren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22</a:t>
            </a:fld>
            <a:endParaRPr lang="de-DE" dirty="0"/>
          </a:p>
        </p:txBody>
      </p:sp>
      <p:pic>
        <p:nvPicPr>
          <p:cNvPr id="4" name="Grafik 3">
            <a:extLst>
              <a:ext uri="{FF2B5EF4-FFF2-40B4-BE49-F238E27FC236}">
                <a16:creationId xmlns:a16="http://schemas.microsoft.com/office/drawing/2014/main" id="{23DF6C79-3D33-4467-3140-4386E7CB5BA8}"/>
              </a:ext>
            </a:extLst>
          </p:cNvPr>
          <p:cNvPicPr>
            <a:picLocks noChangeAspect="1"/>
          </p:cNvPicPr>
          <p:nvPr/>
        </p:nvPicPr>
        <p:blipFill>
          <a:blip r:embed="rId3"/>
          <a:stretch>
            <a:fillRect/>
          </a:stretch>
        </p:blipFill>
        <p:spPr>
          <a:xfrm>
            <a:off x="883924" y="3429000"/>
            <a:ext cx="2572197" cy="1714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hteck 5">
            <a:extLst>
              <a:ext uri="{FF2B5EF4-FFF2-40B4-BE49-F238E27FC236}">
                <a16:creationId xmlns:a16="http://schemas.microsoft.com/office/drawing/2014/main" id="{3301857F-150C-8F60-AAA7-4F42E6B77B95}"/>
              </a:ext>
            </a:extLst>
          </p:cNvPr>
          <p:cNvSpPr/>
          <p:nvPr/>
        </p:nvSpPr>
        <p:spPr>
          <a:xfrm>
            <a:off x="2170022" y="3525864"/>
            <a:ext cx="673917" cy="27897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ln w="19050">
                <a:solidFill>
                  <a:schemeClr val="tx1"/>
                </a:solidFill>
              </a:ln>
            </a:endParaRPr>
          </a:p>
        </p:txBody>
      </p:sp>
      <p:sp>
        <p:nvSpPr>
          <p:cNvPr id="13" name="Rechteck 12">
            <a:extLst>
              <a:ext uri="{FF2B5EF4-FFF2-40B4-BE49-F238E27FC236}">
                <a16:creationId xmlns:a16="http://schemas.microsoft.com/office/drawing/2014/main" id="{08BE62DD-DEF8-8598-C149-2EE24BDE84E6}"/>
              </a:ext>
            </a:extLst>
          </p:cNvPr>
          <p:cNvSpPr/>
          <p:nvPr/>
        </p:nvSpPr>
        <p:spPr>
          <a:xfrm>
            <a:off x="883924" y="4177910"/>
            <a:ext cx="2393967" cy="17695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ln w="19050">
                <a:solidFill>
                  <a:schemeClr val="tx1"/>
                </a:solidFill>
              </a:ln>
            </a:endParaRPr>
          </a:p>
        </p:txBody>
      </p:sp>
      <p:sp>
        <p:nvSpPr>
          <p:cNvPr id="14" name="Rechteck 13">
            <a:extLst>
              <a:ext uri="{FF2B5EF4-FFF2-40B4-BE49-F238E27FC236}">
                <a16:creationId xmlns:a16="http://schemas.microsoft.com/office/drawing/2014/main" id="{14ADB809-1D74-9144-228E-873D00025502}"/>
              </a:ext>
            </a:extLst>
          </p:cNvPr>
          <p:cNvSpPr/>
          <p:nvPr/>
        </p:nvSpPr>
        <p:spPr>
          <a:xfrm>
            <a:off x="883924" y="4514999"/>
            <a:ext cx="2393967" cy="17695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ln w="19050">
                <a:solidFill>
                  <a:schemeClr val="tx1"/>
                </a:solidFill>
              </a:ln>
            </a:endParaRPr>
          </a:p>
        </p:txBody>
      </p:sp>
      <p:pic>
        <p:nvPicPr>
          <p:cNvPr id="17" name="Grafik 16">
            <a:extLst>
              <a:ext uri="{FF2B5EF4-FFF2-40B4-BE49-F238E27FC236}">
                <a16:creationId xmlns:a16="http://schemas.microsoft.com/office/drawing/2014/main" id="{70144EE7-FBC2-53C0-AFB1-E1D5670DF775}"/>
              </a:ext>
            </a:extLst>
          </p:cNvPr>
          <p:cNvPicPr>
            <a:picLocks noChangeAspect="1"/>
          </p:cNvPicPr>
          <p:nvPr/>
        </p:nvPicPr>
        <p:blipFill rotWithShape="1">
          <a:blip r:embed="rId4"/>
          <a:srcRect b="21870"/>
          <a:stretch/>
        </p:blipFill>
        <p:spPr>
          <a:xfrm>
            <a:off x="2745282" y="6070563"/>
            <a:ext cx="930160" cy="715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Pfeil: nach oben gekrümmt 17">
            <a:extLst>
              <a:ext uri="{FF2B5EF4-FFF2-40B4-BE49-F238E27FC236}">
                <a16:creationId xmlns:a16="http://schemas.microsoft.com/office/drawing/2014/main" id="{855A9C81-AF1C-175C-5E65-52E5CCEBF0E6}"/>
              </a:ext>
            </a:extLst>
          </p:cNvPr>
          <p:cNvSpPr/>
          <p:nvPr/>
        </p:nvSpPr>
        <p:spPr>
          <a:xfrm rot="16200000">
            <a:off x="3144129" y="4445747"/>
            <a:ext cx="531238" cy="418691"/>
          </a:xfrm>
          <a:prstGeom prst="curvedUpArrow">
            <a:avLst>
              <a:gd name="adj1" fmla="val 6844"/>
              <a:gd name="adj2" fmla="val 18789"/>
              <a:gd name="adj3" fmla="val 342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0" name="Pfeil: nach oben gekrümmt 19">
            <a:extLst>
              <a:ext uri="{FF2B5EF4-FFF2-40B4-BE49-F238E27FC236}">
                <a16:creationId xmlns:a16="http://schemas.microsoft.com/office/drawing/2014/main" id="{211298DD-CCA4-E61F-FE66-B04559B73A83}"/>
              </a:ext>
            </a:extLst>
          </p:cNvPr>
          <p:cNvSpPr/>
          <p:nvPr/>
        </p:nvSpPr>
        <p:spPr>
          <a:xfrm rot="16200000">
            <a:off x="3195226" y="4287496"/>
            <a:ext cx="715882" cy="550547"/>
          </a:xfrm>
          <a:prstGeom prst="curvedUpArrow">
            <a:avLst>
              <a:gd name="adj1" fmla="val 6844"/>
              <a:gd name="adj2" fmla="val 18789"/>
              <a:gd name="adj3" fmla="val 342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65720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9C39D653-5AC4-10C0-E739-3159832E251F}"/>
              </a:ext>
            </a:extLst>
          </p:cNvPr>
          <p:cNvGraphicFramePr>
            <a:graphicFrameLocks noGrp="1"/>
          </p:cNvGraphicFramePr>
          <p:nvPr>
            <p:extLst>
              <p:ext uri="{D42A27DB-BD31-4B8C-83A1-F6EECF244321}">
                <p14:modId xmlns:p14="http://schemas.microsoft.com/office/powerpoint/2010/main" val="1913918637"/>
              </p:ext>
            </p:extLst>
          </p:nvPr>
        </p:nvGraphicFramePr>
        <p:xfrm>
          <a:off x="448321" y="2931195"/>
          <a:ext cx="8229601" cy="3688080"/>
        </p:xfrm>
        <a:graphic>
          <a:graphicData uri="http://schemas.openxmlformats.org/drawingml/2006/table">
            <a:tbl>
              <a:tblPr firstRow="1" bandRow="1">
                <a:tableStyleId>{5C22544A-7EE6-4342-B048-85BDC9FD1C3A}</a:tableStyleId>
              </a:tblPr>
              <a:tblGrid>
                <a:gridCol w="1123026">
                  <a:extLst>
                    <a:ext uri="{9D8B030D-6E8A-4147-A177-3AD203B41FA5}">
                      <a16:colId xmlns:a16="http://schemas.microsoft.com/office/drawing/2014/main" val="1996139884"/>
                    </a:ext>
                  </a:extLst>
                </a:gridCol>
                <a:gridCol w="7106575">
                  <a:extLst>
                    <a:ext uri="{9D8B030D-6E8A-4147-A177-3AD203B41FA5}">
                      <a16:colId xmlns:a16="http://schemas.microsoft.com/office/drawing/2014/main" val="91636906"/>
                    </a:ext>
                  </a:extLst>
                </a:gridCol>
              </a:tblGrid>
              <a:tr h="184866">
                <a:tc>
                  <a:txBody>
                    <a:bodyPr/>
                    <a:lstStyle/>
                    <a:p>
                      <a:r>
                        <a:rPr lang="de-DE" sz="1400" dirty="0"/>
                        <a:t>Fehlerwert</a:t>
                      </a:r>
                    </a:p>
                  </a:txBody>
                  <a:tcPr/>
                </a:tc>
                <a:tc>
                  <a:txBody>
                    <a:bodyPr/>
                    <a:lstStyle/>
                    <a:p>
                      <a:r>
                        <a:rPr lang="de-DE" sz="1400" dirty="0"/>
                        <a:t>Mögliche Fehlerursachen</a:t>
                      </a:r>
                    </a:p>
                  </a:txBody>
                  <a:tcPr/>
                </a:tc>
                <a:extLst>
                  <a:ext uri="{0D108BD9-81ED-4DB2-BD59-A6C34878D82A}">
                    <a16:rowId xmlns:a16="http://schemas.microsoft.com/office/drawing/2014/main" val="3584651962"/>
                  </a:ext>
                </a:extLst>
              </a:tr>
              <a:tr h="261806">
                <a:tc>
                  <a:txBody>
                    <a:bodyPr/>
                    <a:lstStyle/>
                    <a:p>
                      <a:pPr algn="ctr"/>
                      <a:r>
                        <a:rPr lang="de-DE" sz="1400" dirty="0"/>
                        <a:t>####</a:t>
                      </a:r>
                    </a:p>
                  </a:txBody>
                  <a:tcPr/>
                </a:tc>
                <a:tc>
                  <a:txBody>
                    <a:bodyPr/>
                    <a:lstStyle/>
                    <a:p>
                      <a:r>
                        <a:rPr lang="de-DE" sz="1200" dirty="0"/>
                        <a:t>Der Zellinhalt kann wegen der zu geringen Spaltenbreite nicht angezeigt werden.</a:t>
                      </a:r>
                    </a:p>
                  </a:txBody>
                  <a:tcPr/>
                </a:tc>
                <a:extLst>
                  <a:ext uri="{0D108BD9-81ED-4DB2-BD59-A6C34878D82A}">
                    <a16:rowId xmlns:a16="http://schemas.microsoft.com/office/drawing/2014/main" val="3200714904"/>
                  </a:ext>
                </a:extLst>
              </a:tr>
              <a:tr h="370840">
                <a:tc>
                  <a:txBody>
                    <a:bodyPr/>
                    <a:lstStyle/>
                    <a:p>
                      <a:pPr algn="ctr"/>
                      <a:r>
                        <a:rPr lang="de-DE" sz="1400" dirty="0"/>
                        <a:t>#BEZUG!</a:t>
                      </a:r>
                    </a:p>
                  </a:txBody>
                  <a:tcPr/>
                </a:tc>
                <a:tc>
                  <a:txBody>
                    <a:bodyPr/>
                    <a:lstStyle/>
                    <a:p>
                      <a:r>
                        <a:rPr lang="de-DE" sz="1200" dirty="0"/>
                        <a:t>Ein in der Formel verwendeter Zellbezug ist ungültig, etwa weil er durch das Löschen von Zellen geändert wurde.</a:t>
                      </a:r>
                    </a:p>
                  </a:txBody>
                  <a:tcPr/>
                </a:tc>
                <a:extLst>
                  <a:ext uri="{0D108BD9-81ED-4DB2-BD59-A6C34878D82A}">
                    <a16:rowId xmlns:a16="http://schemas.microsoft.com/office/drawing/2014/main" val="2630762542"/>
                  </a:ext>
                </a:extLst>
              </a:tr>
              <a:tr h="370840">
                <a:tc>
                  <a:txBody>
                    <a:bodyPr/>
                    <a:lstStyle/>
                    <a:p>
                      <a:pPr algn="ctr"/>
                      <a:r>
                        <a:rPr lang="de-DE" sz="1400" dirty="0"/>
                        <a:t>#DIV/0!</a:t>
                      </a:r>
                    </a:p>
                  </a:txBody>
                  <a:tcPr/>
                </a:tc>
                <a:tc>
                  <a:txBody>
                    <a:bodyPr/>
                    <a:lstStyle/>
                    <a:p>
                      <a:r>
                        <a:rPr lang="de-DE" sz="1200" dirty="0"/>
                        <a:t>Excel hat versucht, durch 0 zu dividieren. Dies kann z. B. der Fall sein, wenn als Divisor eine leere Zelle angegeben wird.</a:t>
                      </a:r>
                    </a:p>
                  </a:txBody>
                  <a:tcPr/>
                </a:tc>
                <a:extLst>
                  <a:ext uri="{0D108BD9-81ED-4DB2-BD59-A6C34878D82A}">
                    <a16:rowId xmlns:a16="http://schemas.microsoft.com/office/drawing/2014/main" val="3659670405"/>
                  </a:ext>
                </a:extLst>
              </a:tr>
              <a:tr h="254950">
                <a:tc>
                  <a:txBody>
                    <a:bodyPr/>
                    <a:lstStyle/>
                    <a:p>
                      <a:pPr algn="ctr"/>
                      <a:r>
                        <a:rPr lang="de-DE" sz="1400" dirty="0"/>
                        <a:t>#NAME?</a:t>
                      </a:r>
                    </a:p>
                  </a:txBody>
                  <a:tcPr/>
                </a:tc>
                <a:tc>
                  <a:txBody>
                    <a:bodyPr/>
                    <a:lstStyle/>
                    <a:p>
                      <a:r>
                        <a:rPr lang="de-DE" sz="1200" dirty="0"/>
                        <a:t>Der Text in einer Formel wird nicht erkannt, beispielsweise weil der Funktionsname falsch geschrieben wurde.</a:t>
                      </a:r>
                      <a:endParaRPr lang="de-DE" sz="1600" dirty="0"/>
                    </a:p>
                  </a:txBody>
                  <a:tcPr/>
                </a:tc>
                <a:extLst>
                  <a:ext uri="{0D108BD9-81ED-4DB2-BD59-A6C34878D82A}">
                    <a16:rowId xmlns:a16="http://schemas.microsoft.com/office/drawing/2014/main" val="1008870430"/>
                  </a:ext>
                </a:extLst>
              </a:tr>
              <a:tr h="370840">
                <a:tc>
                  <a:txBody>
                    <a:bodyPr/>
                    <a:lstStyle/>
                    <a:p>
                      <a:pPr algn="ctr"/>
                      <a:r>
                        <a:rPr lang="de-DE" sz="1400" dirty="0"/>
                        <a:t>#NULL!</a:t>
                      </a:r>
                    </a:p>
                  </a:txBody>
                  <a:tcPr/>
                </a:tc>
                <a:tc>
                  <a:txBody>
                    <a:bodyPr/>
                    <a:lstStyle/>
                    <a:p>
                      <a:r>
                        <a:rPr lang="de-DE" sz="1200" dirty="0"/>
                        <a:t>Zellbezüge können nicht gefunden werden, z. B. weil als Argumente mehrere Bereiche angegeben werden, die nicht durch ein ; voneinander getrennt sind.</a:t>
                      </a:r>
                    </a:p>
                  </a:txBody>
                  <a:tcPr/>
                </a:tc>
                <a:extLst>
                  <a:ext uri="{0D108BD9-81ED-4DB2-BD59-A6C34878D82A}">
                    <a16:rowId xmlns:a16="http://schemas.microsoft.com/office/drawing/2014/main" val="619391604"/>
                  </a:ext>
                </a:extLst>
              </a:tr>
              <a:tr h="0">
                <a:tc>
                  <a:txBody>
                    <a:bodyPr/>
                    <a:lstStyle/>
                    <a:p>
                      <a:pPr algn="ctr"/>
                      <a:r>
                        <a:rPr lang="de-DE" sz="1400" dirty="0"/>
                        <a:t>#NV</a:t>
                      </a:r>
                    </a:p>
                  </a:txBody>
                  <a:tcPr/>
                </a:tc>
                <a:tc>
                  <a:txBody>
                    <a:bodyPr/>
                    <a:lstStyle/>
                    <a:p>
                      <a:r>
                        <a:rPr lang="de-DE" sz="1200" dirty="0"/>
                        <a:t>Die Formeln enthalten möglicherweise Bezüge auf leere Zellen.</a:t>
                      </a:r>
                    </a:p>
                  </a:txBody>
                  <a:tcPr/>
                </a:tc>
                <a:extLst>
                  <a:ext uri="{0D108BD9-81ED-4DB2-BD59-A6C34878D82A}">
                    <a16:rowId xmlns:a16="http://schemas.microsoft.com/office/drawing/2014/main" val="892366865"/>
                  </a:ext>
                </a:extLst>
              </a:tr>
              <a:tr h="370840">
                <a:tc>
                  <a:txBody>
                    <a:bodyPr/>
                    <a:lstStyle/>
                    <a:p>
                      <a:pPr algn="ctr"/>
                      <a:r>
                        <a:rPr lang="de-DE" sz="1400" dirty="0"/>
                        <a:t>#WERT!</a:t>
                      </a:r>
                    </a:p>
                  </a:txBody>
                  <a:tcPr/>
                </a:tc>
                <a:tc>
                  <a:txBody>
                    <a:bodyPr/>
                    <a:lstStyle/>
                    <a:p>
                      <a:r>
                        <a:rPr lang="de-DE" sz="1200" dirty="0"/>
                        <a:t>Der Datentyp des Arguments stimmt nicht mit der erforderlichen Syntax überein. </a:t>
                      </a:r>
                      <a:r>
                        <a:rPr lang="de-DE" sz="1200" dirty="0" err="1"/>
                        <a:t>Bsp</a:t>
                      </a:r>
                      <a:r>
                        <a:rPr lang="de-DE" sz="1200" dirty="0"/>
                        <a:t>: Ein Argument muss als Text angegeben werden. Der betreffende Zellbezug in der Formel verweist jedoch auf eine Zelle, die eine Zahl enthält.</a:t>
                      </a:r>
                    </a:p>
                  </a:txBody>
                  <a:tcPr/>
                </a:tc>
                <a:extLst>
                  <a:ext uri="{0D108BD9-81ED-4DB2-BD59-A6C34878D82A}">
                    <a16:rowId xmlns:a16="http://schemas.microsoft.com/office/drawing/2014/main" val="2829532059"/>
                  </a:ext>
                </a:extLst>
              </a:tr>
              <a:tr h="370840">
                <a:tc>
                  <a:txBody>
                    <a:bodyPr/>
                    <a:lstStyle/>
                    <a:p>
                      <a:pPr algn="ctr"/>
                      <a:r>
                        <a:rPr lang="de-DE" sz="1400" dirty="0"/>
                        <a:t>#ZAHL!</a:t>
                      </a:r>
                    </a:p>
                  </a:txBody>
                  <a:tcPr/>
                </a:tc>
                <a:tc>
                  <a:txBody>
                    <a:bodyPr/>
                    <a:lstStyle/>
                    <a:p>
                      <a:r>
                        <a:rPr lang="de-DE" sz="1200" dirty="0"/>
                        <a:t>Die Formel enthält ungültige numerische Werte. Kontrollieren Sie, ob die Argumente in den vorgeschriebenen Zahlenbereichen (z. B. zwischen 0 und 1) liegen.</a:t>
                      </a:r>
                    </a:p>
                  </a:txBody>
                  <a:tcPr/>
                </a:tc>
                <a:extLst>
                  <a:ext uri="{0D108BD9-81ED-4DB2-BD59-A6C34878D82A}">
                    <a16:rowId xmlns:a16="http://schemas.microsoft.com/office/drawing/2014/main" val="695112463"/>
                  </a:ext>
                </a:extLst>
              </a:tr>
            </a:tbl>
          </a:graphicData>
        </a:graphic>
      </p:graphicFrame>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1646605"/>
          </a:xfrm>
          <a:prstGeom prst="rect">
            <a:avLst/>
          </a:prstGeom>
          <a:noFill/>
        </p:spPr>
        <p:txBody>
          <a:bodyPr wrap="square" rtlCol="0">
            <a:spAutoFit/>
          </a:bodyPr>
          <a:lstStyle/>
          <a:p>
            <a:r>
              <a:rPr lang="de-DE" sz="1600" u="sng" dirty="0">
                <a:solidFill>
                  <a:schemeClr val="accent6">
                    <a:lumMod val="75000"/>
                  </a:schemeClr>
                </a:solidFill>
              </a:rPr>
              <a:t>Fehlerwerte in Formelzellen</a:t>
            </a:r>
          </a:p>
          <a:p>
            <a:r>
              <a:rPr lang="de-DE" sz="1600" u="sng" dirty="0">
                <a:sym typeface="Wingdings" panose="05000000000000000000" pitchFamily="2" charset="2"/>
              </a:rPr>
              <a:t>Angezeigte Fehlerwerte verstehen:</a:t>
            </a:r>
          </a:p>
          <a:p>
            <a:r>
              <a:rPr lang="de-DE" sz="1600" dirty="0">
                <a:sym typeface="Wingdings" panose="05000000000000000000" pitchFamily="2" charset="2"/>
              </a:rPr>
              <a:t>Kann das Ergebnis einer Formel nicht ermittelt werden, wird in der Formelzelle ein Fehlerwert angezeigt.</a:t>
            </a: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Fehler in Formeln finden und korrigieren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23</a:t>
            </a:fld>
            <a:endParaRPr lang="de-DE" dirty="0"/>
          </a:p>
        </p:txBody>
      </p:sp>
    </p:spTree>
    <p:extLst>
      <p:ext uri="{BB962C8B-B14F-4D97-AF65-F5344CB8AC3E}">
        <p14:creationId xmlns:p14="http://schemas.microsoft.com/office/powerpoint/2010/main" val="1157980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4355038"/>
          </a:xfrm>
          <a:prstGeom prst="rect">
            <a:avLst/>
          </a:prstGeom>
          <a:noFill/>
        </p:spPr>
        <p:txBody>
          <a:bodyPr wrap="square" rtlCol="0">
            <a:spAutoFit/>
          </a:bodyPr>
          <a:lstStyle/>
          <a:p>
            <a:r>
              <a:rPr lang="de-DE" sz="1600" u="sng" dirty="0">
                <a:solidFill>
                  <a:schemeClr val="accent6">
                    <a:lumMod val="75000"/>
                  </a:schemeClr>
                </a:solidFill>
              </a:rPr>
              <a:t>Fehlerwerte in Formelzellen</a:t>
            </a:r>
          </a:p>
          <a:p>
            <a:r>
              <a:rPr lang="de-DE" sz="1600" u="sng" dirty="0">
                <a:sym typeface="Wingdings" panose="05000000000000000000" pitchFamily="2" charset="2"/>
              </a:rPr>
              <a:t>Schaltfläche zur Fehlerkorrektur nutzen:</a:t>
            </a:r>
          </a:p>
          <a:p>
            <a:r>
              <a:rPr lang="de-DE" sz="1600" dirty="0">
                <a:sym typeface="Wingdings" panose="05000000000000000000" pitchFamily="2" charset="2"/>
              </a:rPr>
              <a:t>In der Zelle, in der ein Fehlerwert eingeblendet wird, wird auch ein kleines grünes Dreieck    in der linken oberen Ecke angezeigt.</a:t>
            </a:r>
          </a:p>
          <a:p>
            <a:r>
              <a:rPr lang="de-DE" sz="1600" dirty="0">
                <a:sym typeface="Wingdings" panose="05000000000000000000" pitchFamily="2" charset="2"/>
              </a:rPr>
              <a:t>Wenn Sie eine solche Zelle aktivieren, erscheint die Schaltfläche     . Durch Anklicken der Schaltfläche lässt sich eine Liste einblenden, in der Ihnen verschiedene Möglichkeiten zur Fehlerprüfung bzw.              –</a:t>
            </a:r>
            <a:r>
              <a:rPr lang="de-DE" sz="1600" dirty="0" err="1">
                <a:sym typeface="Wingdings" panose="05000000000000000000" pitchFamily="2" charset="2"/>
              </a:rPr>
              <a:t>korrektur</a:t>
            </a:r>
            <a:r>
              <a:rPr lang="de-DE" sz="1600" dirty="0">
                <a:sym typeface="Wingdings" panose="05000000000000000000" pitchFamily="2" charset="2"/>
              </a:rPr>
              <a:t> zur Verfügung stehen.</a:t>
            </a:r>
          </a:p>
          <a:p>
            <a:endParaRPr lang="de-DE" sz="1600" dirty="0">
              <a:sym typeface="Wingdings" panose="05000000000000000000" pitchFamily="2" charset="2"/>
            </a:endParaRPr>
          </a:p>
          <a:p>
            <a:r>
              <a:rPr lang="de-DE" sz="1600" dirty="0">
                <a:sym typeface="Wingdings" panose="05000000000000000000" pitchFamily="2" charset="2"/>
              </a:rPr>
              <a:t>Sie können beispielsweise …</a:t>
            </a:r>
          </a:p>
          <a:p>
            <a:endParaRPr lang="de-DE" sz="1600" dirty="0">
              <a:sym typeface="Wingdings" panose="05000000000000000000" pitchFamily="2" charset="2"/>
            </a:endParaRPr>
          </a:p>
          <a:p>
            <a:pPr marL="285750" indent="-285750">
              <a:buFont typeface="Wingdings" panose="05000000000000000000" pitchFamily="2" charset="2"/>
              <a:buChar char="Ø"/>
            </a:pPr>
            <a:r>
              <a:rPr lang="de-DE" sz="1600" dirty="0">
                <a:sym typeface="Wingdings" panose="05000000000000000000" pitchFamily="2" charset="2"/>
              </a:rPr>
              <a:t>weitere Informationen zum Fehler aus der Excel-Hilfe anzeigen.</a:t>
            </a:r>
          </a:p>
          <a:p>
            <a:pPr marL="285750" indent="-285750">
              <a:buFont typeface="Wingdings" panose="05000000000000000000" pitchFamily="2" charset="2"/>
              <a:buChar char="Ø"/>
            </a:pPr>
            <a:r>
              <a:rPr lang="de-DE" sz="1600" dirty="0">
                <a:sym typeface="Wingdings" panose="05000000000000000000" pitchFamily="2" charset="2"/>
              </a:rPr>
              <a:t>die Formel schrittweise auswerten,</a:t>
            </a:r>
          </a:p>
          <a:p>
            <a:pPr marL="285750" indent="-285750">
              <a:buFont typeface="Wingdings" panose="05000000000000000000" pitchFamily="2" charset="2"/>
              <a:buChar char="Ø"/>
            </a:pPr>
            <a:r>
              <a:rPr lang="de-DE" sz="1600" dirty="0">
                <a:sym typeface="Wingdings" panose="05000000000000000000" pitchFamily="2" charset="2"/>
              </a:rPr>
              <a:t>den Fehler direkt in der Bearbeitungsleiste verbessern.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Fehler in Formeln finden und korrigieren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24</a:t>
            </a:fld>
            <a:endParaRPr lang="de-DE" dirty="0"/>
          </a:p>
        </p:txBody>
      </p:sp>
      <p:pic>
        <p:nvPicPr>
          <p:cNvPr id="4" name="Grafik 3">
            <a:extLst>
              <a:ext uri="{FF2B5EF4-FFF2-40B4-BE49-F238E27FC236}">
                <a16:creationId xmlns:a16="http://schemas.microsoft.com/office/drawing/2014/main" id="{BE99620F-5DA6-92EF-96B3-75329E5C1585}"/>
              </a:ext>
            </a:extLst>
          </p:cNvPr>
          <p:cNvPicPr>
            <a:picLocks noChangeAspect="1"/>
          </p:cNvPicPr>
          <p:nvPr/>
        </p:nvPicPr>
        <p:blipFill>
          <a:blip r:embed="rId3"/>
          <a:stretch>
            <a:fillRect/>
          </a:stretch>
        </p:blipFill>
        <p:spPr>
          <a:xfrm>
            <a:off x="7895208" y="2602798"/>
            <a:ext cx="123842" cy="114316"/>
          </a:xfrm>
          <a:prstGeom prst="rect">
            <a:avLst/>
          </a:prstGeom>
        </p:spPr>
      </p:pic>
      <p:pic>
        <p:nvPicPr>
          <p:cNvPr id="7" name="Grafik 6">
            <a:extLst>
              <a:ext uri="{FF2B5EF4-FFF2-40B4-BE49-F238E27FC236}">
                <a16:creationId xmlns:a16="http://schemas.microsoft.com/office/drawing/2014/main" id="{3B4AE07C-8B13-09CA-2F26-ACCD28289DC3}"/>
              </a:ext>
            </a:extLst>
          </p:cNvPr>
          <p:cNvPicPr>
            <a:picLocks noChangeAspect="1"/>
          </p:cNvPicPr>
          <p:nvPr/>
        </p:nvPicPr>
        <p:blipFill>
          <a:blip r:embed="rId4"/>
          <a:stretch>
            <a:fillRect/>
          </a:stretch>
        </p:blipFill>
        <p:spPr>
          <a:xfrm>
            <a:off x="4968934" y="2205489"/>
            <a:ext cx="1247949" cy="371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Grafik 8">
            <a:extLst>
              <a:ext uri="{FF2B5EF4-FFF2-40B4-BE49-F238E27FC236}">
                <a16:creationId xmlns:a16="http://schemas.microsoft.com/office/drawing/2014/main" id="{1D37B6AD-0339-BC09-12E0-E6E2E4BC5747}"/>
              </a:ext>
            </a:extLst>
          </p:cNvPr>
          <p:cNvPicPr>
            <a:picLocks noChangeAspect="1"/>
          </p:cNvPicPr>
          <p:nvPr/>
        </p:nvPicPr>
        <p:blipFill>
          <a:blip r:embed="rId5"/>
          <a:stretch>
            <a:fillRect/>
          </a:stretch>
        </p:blipFill>
        <p:spPr>
          <a:xfrm>
            <a:off x="5723723" y="3114631"/>
            <a:ext cx="200053" cy="209579"/>
          </a:xfrm>
          <a:prstGeom prst="rect">
            <a:avLst/>
          </a:prstGeom>
        </p:spPr>
      </p:pic>
      <p:pic>
        <p:nvPicPr>
          <p:cNvPr id="12" name="Grafik 11">
            <a:extLst>
              <a:ext uri="{FF2B5EF4-FFF2-40B4-BE49-F238E27FC236}">
                <a16:creationId xmlns:a16="http://schemas.microsoft.com/office/drawing/2014/main" id="{8706C83C-3ED5-1E19-9080-B9DE030640A4}"/>
              </a:ext>
            </a:extLst>
          </p:cNvPr>
          <p:cNvPicPr>
            <a:picLocks noChangeAspect="1"/>
          </p:cNvPicPr>
          <p:nvPr/>
        </p:nvPicPr>
        <p:blipFill rotWithShape="1">
          <a:blip r:embed="rId6"/>
          <a:srcRect l="2811"/>
          <a:stretch/>
        </p:blipFill>
        <p:spPr>
          <a:xfrm>
            <a:off x="6091560" y="4077000"/>
            <a:ext cx="2249837" cy="1695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937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2877711"/>
          </a:xfrm>
          <a:prstGeom prst="rect">
            <a:avLst/>
          </a:prstGeom>
          <a:noFill/>
        </p:spPr>
        <p:txBody>
          <a:bodyPr wrap="square" rtlCol="0">
            <a:spAutoFit/>
          </a:bodyPr>
          <a:lstStyle/>
          <a:p>
            <a:r>
              <a:rPr lang="de-DE" sz="1600" u="sng" dirty="0">
                <a:solidFill>
                  <a:schemeClr val="accent6">
                    <a:lumMod val="75000"/>
                  </a:schemeClr>
                </a:solidFill>
              </a:rPr>
              <a:t>Formelüberwachung verwenden</a:t>
            </a:r>
          </a:p>
          <a:p>
            <a:r>
              <a:rPr lang="de-DE" sz="1600" u="sng" dirty="0">
                <a:sym typeface="Wingdings" panose="05000000000000000000" pitchFamily="2" charset="2"/>
              </a:rPr>
              <a:t>Beziehungen zwischen Formel und Zellen anzeigen:</a:t>
            </a:r>
          </a:p>
          <a:p>
            <a:r>
              <a:rPr lang="de-DE" sz="1600" dirty="0">
                <a:sym typeface="Wingdings" panose="05000000000000000000" pitchFamily="2" charset="2"/>
              </a:rPr>
              <a:t>Die Formelüberwachung bietet die Möglichkeit, vorhandene Beziehungen zwischen Formel und einzelnen Zellen anzuzeigen. So lassen sich etwa die Zellen durch blaue Spurpfeile mit der Formelzelle verbinden, auf die die Formel für ihre Berechnungen zugreift.</a:t>
            </a:r>
          </a:p>
          <a:p>
            <a:endParaRPr lang="de-DE" sz="1600" dirty="0">
              <a:sym typeface="Wingdings" panose="05000000000000000000" pitchFamily="2" charset="2"/>
            </a:endParaRPr>
          </a:p>
          <a:p>
            <a:r>
              <a:rPr lang="de-DE" sz="1600" u="sng" dirty="0">
                <a:sym typeface="Wingdings" panose="05000000000000000000" pitchFamily="2" charset="2"/>
              </a:rPr>
              <a:t>Spur / Pfeile anzeigen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Fehler in Formeln finden und korrigieren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25</a:t>
            </a:fld>
            <a:endParaRPr lang="de-DE" dirty="0"/>
          </a:p>
        </p:txBody>
      </p:sp>
      <p:pic>
        <p:nvPicPr>
          <p:cNvPr id="2" name="Grafik 1">
            <a:extLst>
              <a:ext uri="{FF2B5EF4-FFF2-40B4-BE49-F238E27FC236}">
                <a16:creationId xmlns:a16="http://schemas.microsoft.com/office/drawing/2014/main" id="{B77C8EF0-2064-E5E7-312B-DC2096B55A3B}"/>
              </a:ext>
            </a:extLst>
          </p:cNvPr>
          <p:cNvPicPr>
            <a:picLocks noChangeAspect="1"/>
          </p:cNvPicPr>
          <p:nvPr/>
        </p:nvPicPr>
        <p:blipFill>
          <a:blip r:embed="rId3"/>
          <a:stretch>
            <a:fillRect/>
          </a:stretch>
        </p:blipFill>
        <p:spPr>
          <a:xfrm>
            <a:off x="457200" y="5387040"/>
            <a:ext cx="5514975" cy="590550"/>
          </a:xfrm>
          <a:prstGeom prst="rect">
            <a:avLst/>
          </a:prstGeom>
        </p:spPr>
      </p:pic>
      <p:pic>
        <p:nvPicPr>
          <p:cNvPr id="3" name="Grafik 2">
            <a:extLst>
              <a:ext uri="{FF2B5EF4-FFF2-40B4-BE49-F238E27FC236}">
                <a16:creationId xmlns:a16="http://schemas.microsoft.com/office/drawing/2014/main" id="{81CFD3DA-4CFB-4855-5B25-B3BC5C410781}"/>
              </a:ext>
            </a:extLst>
          </p:cNvPr>
          <p:cNvPicPr>
            <a:picLocks noChangeAspect="1"/>
          </p:cNvPicPr>
          <p:nvPr/>
        </p:nvPicPr>
        <p:blipFill>
          <a:blip r:embed="rId4"/>
          <a:stretch>
            <a:fillRect/>
          </a:stretch>
        </p:blipFill>
        <p:spPr>
          <a:xfrm>
            <a:off x="6753225" y="5410853"/>
            <a:ext cx="1933575" cy="590550"/>
          </a:xfrm>
          <a:prstGeom prst="rect">
            <a:avLst/>
          </a:prstGeom>
        </p:spPr>
      </p:pic>
      <p:pic>
        <p:nvPicPr>
          <p:cNvPr id="8" name="Grafik 7">
            <a:extLst>
              <a:ext uri="{FF2B5EF4-FFF2-40B4-BE49-F238E27FC236}">
                <a16:creationId xmlns:a16="http://schemas.microsoft.com/office/drawing/2014/main" id="{F749A00C-A349-C6E8-0FC5-51D129268B3A}"/>
              </a:ext>
            </a:extLst>
          </p:cNvPr>
          <p:cNvPicPr>
            <a:picLocks noChangeAspect="1"/>
          </p:cNvPicPr>
          <p:nvPr/>
        </p:nvPicPr>
        <p:blipFill>
          <a:blip r:embed="rId5"/>
          <a:stretch>
            <a:fillRect/>
          </a:stretch>
        </p:blipFill>
        <p:spPr>
          <a:xfrm>
            <a:off x="457200" y="3888556"/>
            <a:ext cx="8032352" cy="1340104"/>
          </a:xfrm>
          <a:prstGeom prst="rect">
            <a:avLst/>
          </a:prstGeom>
        </p:spPr>
      </p:pic>
      <p:sp>
        <p:nvSpPr>
          <p:cNvPr id="10" name="Legende: mit Pfeil nach unten 9">
            <a:extLst>
              <a:ext uri="{FF2B5EF4-FFF2-40B4-BE49-F238E27FC236}">
                <a16:creationId xmlns:a16="http://schemas.microsoft.com/office/drawing/2014/main" id="{692C8B9D-BC0D-670F-B2C0-55C85B20863D}"/>
              </a:ext>
            </a:extLst>
          </p:cNvPr>
          <p:cNvSpPr/>
          <p:nvPr/>
        </p:nvSpPr>
        <p:spPr>
          <a:xfrm>
            <a:off x="6828132" y="3297694"/>
            <a:ext cx="1470082" cy="1340104"/>
          </a:xfrm>
          <a:prstGeom prst="downArrowCallout">
            <a:avLst>
              <a:gd name="adj1" fmla="val 9101"/>
              <a:gd name="adj2" fmla="val 11751"/>
              <a:gd name="adj3" fmla="val 7113"/>
              <a:gd name="adj4" fmla="val 2854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dirty="0"/>
              <a:t>Spur zum Fehler</a:t>
            </a:r>
          </a:p>
        </p:txBody>
      </p:sp>
      <p:graphicFrame>
        <p:nvGraphicFramePr>
          <p:cNvPr id="13" name="Objekt 12">
            <a:extLst>
              <a:ext uri="{FF2B5EF4-FFF2-40B4-BE49-F238E27FC236}">
                <a16:creationId xmlns:a16="http://schemas.microsoft.com/office/drawing/2014/main" id="{B0A2B6BC-0D04-E2EE-9EE4-5F44D44AB509}"/>
              </a:ext>
            </a:extLst>
          </p:cNvPr>
          <p:cNvGraphicFramePr>
            <a:graphicFrameLocks noChangeAspect="1"/>
          </p:cNvGraphicFramePr>
          <p:nvPr>
            <p:extLst>
              <p:ext uri="{D42A27DB-BD31-4B8C-83A1-F6EECF244321}">
                <p14:modId xmlns:p14="http://schemas.microsoft.com/office/powerpoint/2010/main" val="3587605491"/>
              </p:ext>
            </p:extLst>
          </p:nvPr>
        </p:nvGraphicFramePr>
        <p:xfrm>
          <a:off x="457200" y="6153149"/>
          <a:ext cx="914400" cy="771525"/>
        </p:xfrm>
        <a:graphic>
          <a:graphicData uri="http://schemas.openxmlformats.org/presentationml/2006/ole">
            <mc:AlternateContent xmlns:mc="http://schemas.openxmlformats.org/markup-compatibility/2006">
              <mc:Choice xmlns:v="urn:schemas-microsoft-com:vml" Requires="v">
                <p:oleObj name="Worksheet" showAsIcon="1" r:id="rId6" imgW="914400" imgH="771525" progId="Excel.Sheet.12">
                  <p:embed/>
                </p:oleObj>
              </mc:Choice>
              <mc:Fallback>
                <p:oleObj name="Worksheet" showAsIcon="1" r:id="rId6" imgW="914400" imgH="771525" progId="Excel.Sheet.12">
                  <p:embed/>
                  <p:pic>
                    <p:nvPicPr>
                      <p:cNvPr id="0" name=""/>
                      <p:cNvPicPr/>
                      <p:nvPr/>
                    </p:nvPicPr>
                    <p:blipFill>
                      <a:blip r:embed="rId7"/>
                      <a:stretch>
                        <a:fillRect/>
                      </a:stretch>
                    </p:blipFill>
                    <p:spPr>
                      <a:xfrm>
                        <a:off x="457200" y="615314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20743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2385268"/>
          </a:xfrm>
          <a:prstGeom prst="rect">
            <a:avLst/>
          </a:prstGeom>
          <a:noFill/>
        </p:spPr>
        <p:txBody>
          <a:bodyPr wrap="square" rtlCol="0">
            <a:spAutoFit/>
          </a:bodyPr>
          <a:lstStyle/>
          <a:p>
            <a:r>
              <a:rPr lang="de-DE" sz="1600" u="sng" dirty="0">
                <a:solidFill>
                  <a:schemeClr val="accent6">
                    <a:lumMod val="75000"/>
                  </a:schemeClr>
                </a:solidFill>
              </a:rPr>
              <a:t>Übung „Fuhrpark-Auswertung“</a:t>
            </a:r>
          </a:p>
          <a:p>
            <a:endParaRPr lang="de-DE" sz="1600" u="sng" dirty="0">
              <a:sym typeface="Wingdings" panose="05000000000000000000" pitchFamily="2" charset="2"/>
            </a:endParaRPr>
          </a:p>
          <a:p>
            <a:pPr marL="285750" indent="-285750">
              <a:buFont typeface="Wingdings" panose="05000000000000000000" pitchFamily="2" charset="2"/>
              <a:buChar char="Ø"/>
            </a:pPr>
            <a:r>
              <a:rPr lang="de-DE" sz="1600" dirty="0">
                <a:sym typeface="Wingdings" panose="05000000000000000000" pitchFamily="2" charset="2"/>
              </a:rPr>
              <a:t>Öffnen Sie die Übungsdatei Fuhrpark Auswertung</a:t>
            </a:r>
          </a:p>
          <a:p>
            <a:pPr marL="285750" indent="-285750">
              <a:buFont typeface="Wingdings" panose="05000000000000000000" pitchFamily="2" charset="2"/>
              <a:buChar char="Ø"/>
            </a:pPr>
            <a:r>
              <a:rPr lang="de-DE" sz="1600" dirty="0">
                <a:sym typeface="Wingdings" panose="05000000000000000000" pitchFamily="2" charset="2"/>
              </a:rPr>
              <a:t>Korrigieren Sie die in den rot umrandeten Zellen vorhandenen Formelfehler</a:t>
            </a:r>
          </a:p>
          <a:p>
            <a:pPr marL="285750" indent="-285750">
              <a:buFont typeface="Wingdings" panose="05000000000000000000" pitchFamily="2" charset="2"/>
              <a:buChar char="Ø"/>
            </a:pPr>
            <a:endParaRPr lang="de-DE" sz="1600" dirty="0">
              <a:sym typeface="Wingdings" panose="05000000000000000000" pitchFamily="2" charset="2"/>
            </a:endParaRPr>
          </a:p>
          <a:p>
            <a:pPr marL="285750" indent="-285750">
              <a:buFont typeface="Wingdings" panose="05000000000000000000" pitchFamily="2" charset="2"/>
              <a:buChar char="Ø"/>
            </a:pPr>
            <a:endParaRPr lang="de-DE" sz="1600" dirty="0">
              <a:sym typeface="Wingdings" panose="05000000000000000000" pitchFamily="2" charset="2"/>
            </a:endParaRP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Fehler in Formeln finden und korrigieren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26</a:t>
            </a:fld>
            <a:endParaRPr lang="de-DE" dirty="0"/>
          </a:p>
        </p:txBody>
      </p:sp>
      <p:pic>
        <p:nvPicPr>
          <p:cNvPr id="6" name="Grafik 5">
            <a:extLst>
              <a:ext uri="{FF2B5EF4-FFF2-40B4-BE49-F238E27FC236}">
                <a16:creationId xmlns:a16="http://schemas.microsoft.com/office/drawing/2014/main" id="{42C4ACEE-8A35-01B1-B9B4-E6D9D1E0409D}"/>
              </a:ext>
            </a:extLst>
          </p:cNvPr>
          <p:cNvPicPr>
            <a:picLocks noChangeAspect="1"/>
          </p:cNvPicPr>
          <p:nvPr/>
        </p:nvPicPr>
        <p:blipFill>
          <a:blip r:embed="rId3"/>
          <a:stretch>
            <a:fillRect/>
          </a:stretch>
        </p:blipFill>
        <p:spPr>
          <a:xfrm>
            <a:off x="340963" y="3429000"/>
            <a:ext cx="8335538" cy="2152950"/>
          </a:xfrm>
          <a:prstGeom prst="rect">
            <a:avLst/>
          </a:prstGeom>
        </p:spPr>
      </p:pic>
    </p:spTree>
    <p:extLst>
      <p:ext uri="{BB962C8B-B14F-4D97-AF65-F5344CB8AC3E}">
        <p14:creationId xmlns:p14="http://schemas.microsoft.com/office/powerpoint/2010/main" val="1747793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4847481"/>
          </a:xfrm>
          <a:prstGeom prst="rect">
            <a:avLst/>
          </a:prstGeom>
          <a:noFill/>
        </p:spPr>
        <p:txBody>
          <a:bodyPr wrap="square" rtlCol="0">
            <a:spAutoFit/>
          </a:bodyPr>
          <a:lstStyle/>
          <a:p>
            <a:r>
              <a:rPr lang="de-DE" sz="1600" u="sng" dirty="0">
                <a:solidFill>
                  <a:schemeClr val="accent6">
                    <a:lumMod val="75000"/>
                  </a:schemeClr>
                </a:solidFill>
              </a:rPr>
              <a:t>Verschachtelte Funktionen erstellen</a:t>
            </a:r>
          </a:p>
          <a:p>
            <a:r>
              <a:rPr lang="de-DE" sz="1600" dirty="0">
                <a:sym typeface="Wingdings" panose="05000000000000000000" pitchFamily="2" charset="2"/>
              </a:rPr>
              <a:t>Z. B. Mittelwert ermitteln und das Ergebnis runden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Ø"/>
            </a:pPr>
            <a:endParaRPr lang="de-DE" sz="1600" dirty="0">
              <a:sym typeface="Wingdings" panose="05000000000000000000" pitchFamily="2" charset="2"/>
            </a:endParaRP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27</a:t>
            </a:fld>
            <a:endParaRPr lang="de-DE" dirty="0"/>
          </a:p>
        </p:txBody>
      </p:sp>
      <p:pic>
        <p:nvPicPr>
          <p:cNvPr id="3" name="Grafik 2">
            <a:extLst>
              <a:ext uri="{FF2B5EF4-FFF2-40B4-BE49-F238E27FC236}">
                <a16:creationId xmlns:a16="http://schemas.microsoft.com/office/drawing/2014/main" id="{6587AD06-924E-F69D-B1B0-E80F2EF09395}"/>
              </a:ext>
            </a:extLst>
          </p:cNvPr>
          <p:cNvPicPr>
            <a:picLocks noChangeAspect="1"/>
          </p:cNvPicPr>
          <p:nvPr/>
        </p:nvPicPr>
        <p:blipFill>
          <a:blip r:embed="rId3"/>
          <a:stretch>
            <a:fillRect/>
          </a:stretch>
        </p:blipFill>
        <p:spPr>
          <a:xfrm>
            <a:off x="418661" y="2846544"/>
            <a:ext cx="2305372" cy="1305107"/>
          </a:xfrm>
          <a:prstGeom prst="rect">
            <a:avLst/>
          </a:prstGeom>
          <a:ln>
            <a:noFill/>
          </a:ln>
          <a:effectLst>
            <a:outerShdw blurRad="190500" algn="tl" rotWithShape="0">
              <a:srgbClr val="000000">
                <a:alpha val="70000"/>
              </a:srgbClr>
            </a:outerShdw>
          </a:effectLst>
        </p:spPr>
      </p:pic>
      <p:pic>
        <p:nvPicPr>
          <p:cNvPr id="7" name="Grafik 6">
            <a:extLst>
              <a:ext uri="{FF2B5EF4-FFF2-40B4-BE49-F238E27FC236}">
                <a16:creationId xmlns:a16="http://schemas.microsoft.com/office/drawing/2014/main" id="{3BE9AD0F-C8B9-B81E-A456-92F72D58325F}"/>
              </a:ext>
            </a:extLst>
          </p:cNvPr>
          <p:cNvPicPr>
            <a:picLocks noChangeAspect="1"/>
          </p:cNvPicPr>
          <p:nvPr/>
        </p:nvPicPr>
        <p:blipFill>
          <a:blip r:embed="rId4"/>
          <a:stretch>
            <a:fillRect/>
          </a:stretch>
        </p:blipFill>
        <p:spPr>
          <a:xfrm>
            <a:off x="418661" y="4461056"/>
            <a:ext cx="7163800" cy="16766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663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6571030"/>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Berechnungen innerhalb Funktionen kotrollieren</a:t>
            </a:r>
          </a:p>
          <a:p>
            <a:r>
              <a:rPr lang="de-DE" sz="1600" dirty="0">
                <a:sym typeface="Wingdings" panose="05000000000000000000" pitchFamily="2" charset="2"/>
              </a:rPr>
              <a:t>Mit der Formelauswertung lassen sich Berechnungen von Funktionen Schritt für Schritt prüfen.</a:t>
            </a:r>
          </a:p>
          <a:p>
            <a:endParaRPr lang="de-DE" sz="1600" dirty="0">
              <a:sym typeface="Wingdings" panose="05000000000000000000" pitchFamily="2" charset="2"/>
            </a:endParaRPr>
          </a:p>
          <a:p>
            <a:pPr marL="285750" indent="-285750">
              <a:buFont typeface="Wingdings" panose="05000000000000000000" pitchFamily="2" charset="2"/>
              <a:buChar char="Ø"/>
            </a:pPr>
            <a:r>
              <a:rPr lang="de-DE" sz="1600" dirty="0">
                <a:sym typeface="Wingdings" panose="05000000000000000000" pitchFamily="2" charset="2"/>
              </a:rPr>
              <a:t>Markieren Sie die Formelzelle und klicken Sie im Register Formeln auf Formelauswertung.</a:t>
            </a:r>
          </a:p>
          <a:p>
            <a:pPr marL="285750" indent="-285750">
              <a:buFont typeface="Wingdings" panose="05000000000000000000" pitchFamily="2" charset="2"/>
              <a:buChar char="Ø"/>
            </a:pPr>
            <a:r>
              <a:rPr lang="de-DE" sz="1600" dirty="0">
                <a:sym typeface="Wingdings" panose="05000000000000000000" pitchFamily="2" charset="2"/>
              </a:rPr>
              <a:t>Klicken Sie im abgebildeten Dialogfenster auf Auswerten, um den im Bereich Auswertung unterstrichenen Teil der Formel zu berechnen.</a:t>
            </a:r>
          </a:p>
          <a:p>
            <a:pPr marL="285750" indent="-285750">
              <a:buFont typeface="Wingdings" panose="05000000000000000000" pitchFamily="2" charset="2"/>
              <a:buChar char="Ø"/>
            </a:pPr>
            <a:endParaRPr lang="de-DE" sz="1600" dirty="0">
              <a:sym typeface="Wingdings" panose="05000000000000000000" pitchFamily="2" charset="2"/>
            </a:endParaRPr>
          </a:p>
          <a:p>
            <a:pPr marL="285750" indent="-285750">
              <a:buFont typeface="Wingdings" panose="05000000000000000000" pitchFamily="2" charset="2"/>
              <a:buChar char="Ø"/>
            </a:pPr>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Ø"/>
            </a:pPr>
            <a:endParaRPr lang="de-DE" sz="1600" dirty="0">
              <a:sym typeface="Wingdings" panose="05000000000000000000" pitchFamily="2" charset="2"/>
            </a:endParaRP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28</a:t>
            </a:fld>
            <a:endParaRPr lang="de-DE" dirty="0"/>
          </a:p>
        </p:txBody>
      </p:sp>
      <p:pic>
        <p:nvPicPr>
          <p:cNvPr id="4" name="Grafik 3">
            <a:extLst>
              <a:ext uri="{FF2B5EF4-FFF2-40B4-BE49-F238E27FC236}">
                <a16:creationId xmlns:a16="http://schemas.microsoft.com/office/drawing/2014/main" id="{2FE64AC7-2366-3DC3-450E-531933A1AA3C}"/>
              </a:ext>
            </a:extLst>
          </p:cNvPr>
          <p:cNvPicPr>
            <a:picLocks noChangeAspect="1"/>
          </p:cNvPicPr>
          <p:nvPr/>
        </p:nvPicPr>
        <p:blipFill>
          <a:blip r:embed="rId3"/>
          <a:stretch>
            <a:fillRect/>
          </a:stretch>
        </p:blipFill>
        <p:spPr>
          <a:xfrm>
            <a:off x="791117" y="3682347"/>
            <a:ext cx="2023104" cy="1194853"/>
          </a:xfrm>
          <a:prstGeom prst="rect">
            <a:avLst/>
          </a:prstGeom>
        </p:spPr>
      </p:pic>
      <p:pic>
        <p:nvPicPr>
          <p:cNvPr id="8" name="Grafik 7">
            <a:extLst>
              <a:ext uri="{FF2B5EF4-FFF2-40B4-BE49-F238E27FC236}">
                <a16:creationId xmlns:a16="http://schemas.microsoft.com/office/drawing/2014/main" id="{E936B663-4EEF-5A69-E24F-5E43FA631E09}"/>
              </a:ext>
            </a:extLst>
          </p:cNvPr>
          <p:cNvPicPr>
            <a:picLocks noChangeAspect="1"/>
          </p:cNvPicPr>
          <p:nvPr/>
        </p:nvPicPr>
        <p:blipFill>
          <a:blip r:embed="rId4"/>
          <a:stretch>
            <a:fillRect/>
          </a:stretch>
        </p:blipFill>
        <p:spPr>
          <a:xfrm>
            <a:off x="3668059" y="3736609"/>
            <a:ext cx="4887007" cy="2619741"/>
          </a:xfrm>
          <a:prstGeom prst="rect">
            <a:avLst/>
          </a:prstGeom>
        </p:spPr>
      </p:pic>
      <p:cxnSp>
        <p:nvCxnSpPr>
          <p:cNvPr id="10" name="Gerade Verbindung mit Pfeil 9">
            <a:extLst>
              <a:ext uri="{FF2B5EF4-FFF2-40B4-BE49-F238E27FC236}">
                <a16:creationId xmlns:a16="http://schemas.microsoft.com/office/drawing/2014/main" id="{9CCD19AB-CED8-D79F-D28E-12AA5AF901A7}"/>
              </a:ext>
            </a:extLst>
          </p:cNvPr>
          <p:cNvCxnSpPr>
            <a:cxnSpLocks/>
          </p:cNvCxnSpPr>
          <p:nvPr/>
        </p:nvCxnSpPr>
        <p:spPr>
          <a:xfrm flipV="1">
            <a:off x="2574524" y="3897297"/>
            <a:ext cx="1093535" cy="6391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76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FC4DB17-E9DA-F305-3AE2-1372C18BBDDD}"/>
              </a:ext>
            </a:extLst>
          </p:cNvPr>
          <p:cNvSpPr/>
          <p:nvPr/>
        </p:nvSpPr>
        <p:spPr>
          <a:xfrm>
            <a:off x="1775530" y="3950559"/>
            <a:ext cx="3338004" cy="23969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6940361"/>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Mit der WENN-Funktion arbeiten</a:t>
            </a:r>
          </a:p>
          <a:p>
            <a:r>
              <a:rPr lang="de-DE" sz="1600" dirty="0">
                <a:sym typeface="Wingdings" panose="05000000000000000000" pitchFamily="2" charset="2"/>
              </a:rPr>
              <a:t>Mit der Funktion WENN können Sie die Ausführung einer Formel von dem Eintreten einer Bedingung abhängig machen. Je nachdem, ob diese wahr oder falsch ist, liefert die WENN-Funktion unterschiedliche Ergebnisse.</a:t>
            </a:r>
          </a:p>
          <a:p>
            <a:endParaRPr lang="de-DE" sz="400" dirty="0">
              <a:sym typeface="Wingdings" panose="05000000000000000000" pitchFamily="2" charset="2"/>
            </a:endParaRPr>
          </a:p>
          <a:p>
            <a:r>
              <a:rPr lang="de-DE" sz="1600" dirty="0">
                <a:sym typeface="Wingdings" panose="05000000000000000000" pitchFamily="2" charset="2"/>
              </a:rPr>
              <a:t>Beispiel:</a:t>
            </a:r>
          </a:p>
          <a:p>
            <a:r>
              <a:rPr lang="de-DE" sz="1600" dirty="0">
                <a:sym typeface="Wingdings" panose="05000000000000000000" pitchFamily="2" charset="2"/>
              </a:rPr>
              <a:t>Berechnung Mitarbeiterprovision in Abhängigkeit vom erzielten Umsatz; Umsatz weniger 300.000 €  5% Provision, Umsatz größer 300.000 €  10 % Provision</a:t>
            </a:r>
          </a:p>
          <a:p>
            <a:endParaRPr lang="de-DE" sz="400" dirty="0">
              <a:sym typeface="Wingdings" panose="05000000000000000000" pitchFamily="2" charset="2"/>
            </a:endParaRPr>
          </a:p>
          <a:p>
            <a:r>
              <a:rPr lang="de-DE" sz="1600" dirty="0">
                <a:sym typeface="Wingdings" panose="05000000000000000000" pitchFamily="2" charset="2"/>
              </a:rPr>
              <a:t>Formelaufbau:	</a:t>
            </a:r>
            <a:r>
              <a:rPr lang="de-DE" sz="1600" i="1" dirty="0">
                <a:sym typeface="Wingdings" panose="05000000000000000000" pitchFamily="2" charset="2"/>
              </a:rPr>
              <a:t>WENN(</a:t>
            </a:r>
            <a:r>
              <a:rPr lang="de-DE" sz="1600" i="1" dirty="0" err="1">
                <a:sym typeface="Wingdings" panose="05000000000000000000" pitchFamily="2" charset="2"/>
              </a:rPr>
              <a:t>Prüfung;Dann_Wert;Sonst_Wert</a:t>
            </a:r>
            <a:r>
              <a:rPr lang="de-DE" sz="1600" i="1" dirty="0">
                <a:sym typeface="Wingdings" panose="05000000000000000000" pitchFamily="2" charset="2"/>
              </a:rPr>
              <a:t>)</a:t>
            </a:r>
          </a:p>
          <a:p>
            <a:endParaRPr lang="de-DE" sz="400" i="1" dirty="0">
              <a:sym typeface="Wingdings" panose="05000000000000000000" pitchFamily="2" charset="2"/>
            </a:endParaRPr>
          </a:p>
          <a:p>
            <a:r>
              <a:rPr lang="de-DE" sz="1600" dirty="0">
                <a:sym typeface="Wingdings" panose="05000000000000000000" pitchFamily="2" charset="2"/>
              </a:rPr>
              <a:t>Beispiel:		=WENN(B4&lt;300000;B4*5%;B4*10%)</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Ø"/>
            </a:pPr>
            <a:endParaRPr lang="de-DE" sz="1600" dirty="0">
              <a:sym typeface="Wingdings" panose="05000000000000000000" pitchFamily="2" charset="2"/>
            </a:endParaRP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29</a:t>
            </a:fld>
            <a:endParaRPr lang="de-DE" dirty="0"/>
          </a:p>
        </p:txBody>
      </p:sp>
      <p:graphicFrame>
        <p:nvGraphicFramePr>
          <p:cNvPr id="3" name="Tabelle 5">
            <a:extLst>
              <a:ext uri="{FF2B5EF4-FFF2-40B4-BE49-F238E27FC236}">
                <a16:creationId xmlns:a16="http://schemas.microsoft.com/office/drawing/2014/main" id="{687F5C7F-22EF-5684-0AD3-850F5D97A99A}"/>
              </a:ext>
            </a:extLst>
          </p:cNvPr>
          <p:cNvGraphicFramePr>
            <a:graphicFrameLocks noGrp="1"/>
          </p:cNvGraphicFramePr>
          <p:nvPr>
            <p:extLst>
              <p:ext uri="{D42A27DB-BD31-4B8C-83A1-F6EECF244321}">
                <p14:modId xmlns:p14="http://schemas.microsoft.com/office/powerpoint/2010/main" val="2416727079"/>
              </p:ext>
            </p:extLst>
          </p:nvPr>
        </p:nvGraphicFramePr>
        <p:xfrm>
          <a:off x="457199" y="4583989"/>
          <a:ext cx="8455982" cy="2096868"/>
        </p:xfrm>
        <a:graphic>
          <a:graphicData uri="http://schemas.openxmlformats.org/drawingml/2006/table">
            <a:tbl>
              <a:tblPr firstRow="1" bandRow="1">
                <a:tableStyleId>{5C22544A-7EE6-4342-B048-85BDC9FD1C3A}</a:tableStyleId>
              </a:tblPr>
              <a:tblGrid>
                <a:gridCol w="1407112">
                  <a:extLst>
                    <a:ext uri="{9D8B030D-6E8A-4147-A177-3AD203B41FA5}">
                      <a16:colId xmlns:a16="http://schemas.microsoft.com/office/drawing/2014/main" val="2568395693"/>
                    </a:ext>
                  </a:extLst>
                </a:gridCol>
                <a:gridCol w="7048870">
                  <a:extLst>
                    <a:ext uri="{9D8B030D-6E8A-4147-A177-3AD203B41FA5}">
                      <a16:colId xmlns:a16="http://schemas.microsoft.com/office/drawing/2014/main" val="502626316"/>
                    </a:ext>
                  </a:extLst>
                </a:gridCol>
              </a:tblGrid>
              <a:tr h="245463">
                <a:tc>
                  <a:txBody>
                    <a:bodyPr/>
                    <a:lstStyle/>
                    <a:p>
                      <a:r>
                        <a:rPr lang="de-DE" sz="1400" dirty="0"/>
                        <a:t>Argument</a:t>
                      </a:r>
                    </a:p>
                  </a:txBody>
                  <a:tcPr/>
                </a:tc>
                <a:tc>
                  <a:txBody>
                    <a:bodyPr/>
                    <a:lstStyle/>
                    <a:p>
                      <a:r>
                        <a:rPr lang="de-DE" sz="1400" dirty="0"/>
                        <a:t>Erläuterung</a:t>
                      </a:r>
                    </a:p>
                  </a:txBody>
                  <a:tcPr/>
                </a:tc>
                <a:extLst>
                  <a:ext uri="{0D108BD9-81ED-4DB2-BD59-A6C34878D82A}">
                    <a16:rowId xmlns:a16="http://schemas.microsoft.com/office/drawing/2014/main" val="3739393248"/>
                  </a:ext>
                </a:extLst>
              </a:tr>
              <a:tr h="511908">
                <a:tc>
                  <a:txBody>
                    <a:bodyPr/>
                    <a:lstStyle/>
                    <a:p>
                      <a:r>
                        <a:rPr lang="de-DE" sz="1200" b="1" dirty="0"/>
                        <a:t>Prüfung</a:t>
                      </a:r>
                    </a:p>
                    <a:p>
                      <a:r>
                        <a:rPr lang="de-DE" sz="1200" b="1" dirty="0"/>
                        <a:t>(Bedingung)</a:t>
                      </a:r>
                    </a:p>
                  </a:txBody>
                  <a:tcPr/>
                </a:tc>
                <a:tc>
                  <a:txBody>
                    <a:bodyPr/>
                    <a:lstStyle/>
                    <a:p>
                      <a:r>
                        <a:rPr lang="de-DE" sz="1200" dirty="0"/>
                        <a:t>Zur Formulierung einer Bedingung werden zwei Werte miteinander verglichen. Hierzu verwenden Sie Vergleichsoperatoren: </a:t>
                      </a:r>
                    </a:p>
                    <a:p>
                      <a:r>
                        <a:rPr lang="de-DE" sz="1200" dirty="0"/>
                        <a:t>=    &lt;&gt;    &lt;    &lt;    &gt;=   &lt;=</a:t>
                      </a:r>
                    </a:p>
                    <a:p>
                      <a:r>
                        <a:rPr lang="de-DE" sz="1200" dirty="0"/>
                        <a:t>Das Ergebnis wird mit </a:t>
                      </a:r>
                      <a:r>
                        <a:rPr lang="de-DE" sz="1200" i="1" dirty="0"/>
                        <a:t>wahr</a:t>
                      </a:r>
                      <a:r>
                        <a:rPr lang="de-DE" sz="1200" dirty="0"/>
                        <a:t> (Bedingung erfüllt) oder </a:t>
                      </a:r>
                      <a:r>
                        <a:rPr lang="de-DE" sz="1200" i="1" dirty="0"/>
                        <a:t>falsch</a:t>
                      </a:r>
                      <a:r>
                        <a:rPr lang="de-DE" sz="1200" dirty="0"/>
                        <a:t> (Bedingung nicht erfüllt) ausgegeben.</a:t>
                      </a:r>
                    </a:p>
                  </a:txBody>
                  <a:tcPr/>
                </a:tc>
                <a:extLst>
                  <a:ext uri="{0D108BD9-81ED-4DB2-BD59-A6C34878D82A}">
                    <a16:rowId xmlns:a16="http://schemas.microsoft.com/office/drawing/2014/main" val="1896692930"/>
                  </a:ext>
                </a:extLst>
              </a:tr>
              <a:tr h="511908">
                <a:tc>
                  <a:txBody>
                    <a:bodyPr/>
                    <a:lstStyle/>
                    <a:p>
                      <a:r>
                        <a:rPr lang="de-DE" sz="1200" b="1" dirty="0" err="1"/>
                        <a:t>Dann_Wert</a:t>
                      </a:r>
                      <a:endParaRPr lang="de-DE" sz="1200" b="1" dirty="0"/>
                    </a:p>
                  </a:txBody>
                  <a:tcPr/>
                </a:tc>
                <a:tc>
                  <a:txBody>
                    <a:bodyPr/>
                    <a:lstStyle/>
                    <a:p>
                      <a:r>
                        <a:rPr lang="de-DE" sz="1200" dirty="0"/>
                        <a:t>Wenn die Bedingung erfüllt ist (wahr), wird das Argument </a:t>
                      </a:r>
                      <a:r>
                        <a:rPr lang="de-DE" sz="1200" b="1" i="1" dirty="0" err="1"/>
                        <a:t>Dann_Wert</a:t>
                      </a:r>
                      <a:r>
                        <a:rPr lang="de-DE" sz="1200" b="1" i="1" dirty="0"/>
                        <a:t> </a:t>
                      </a:r>
                      <a:r>
                        <a:rPr lang="de-DE" sz="1200" dirty="0"/>
                        <a:t>ausgeführt. Z. B. Zahl, Text („xxx“) leere Zelle („“) oder Formel</a:t>
                      </a:r>
                    </a:p>
                  </a:txBody>
                  <a:tcPr/>
                </a:tc>
                <a:extLst>
                  <a:ext uri="{0D108BD9-81ED-4DB2-BD59-A6C34878D82A}">
                    <a16:rowId xmlns:a16="http://schemas.microsoft.com/office/drawing/2014/main" val="2130557742"/>
                  </a:ext>
                </a:extLst>
              </a:tr>
              <a:tr h="0">
                <a:tc>
                  <a:txBody>
                    <a:bodyPr/>
                    <a:lstStyle/>
                    <a:p>
                      <a:r>
                        <a:rPr lang="de-DE" sz="1200" b="1" dirty="0" err="1"/>
                        <a:t>Sonst_Wert</a:t>
                      </a:r>
                      <a:endParaRPr lang="de-DE" sz="1200" b="1" dirty="0"/>
                    </a:p>
                  </a:txBody>
                  <a:tcPr/>
                </a:tc>
                <a:tc>
                  <a:txBody>
                    <a:bodyPr/>
                    <a:lstStyle/>
                    <a:p>
                      <a:r>
                        <a:rPr lang="de-DE" sz="1200" dirty="0"/>
                        <a:t>Wenn die Bedingung nicht erfüllt ist, wird das Argument </a:t>
                      </a:r>
                      <a:r>
                        <a:rPr lang="de-DE" sz="1200" b="1" i="1" kern="1200" dirty="0" err="1">
                          <a:solidFill>
                            <a:schemeClr val="dk1"/>
                          </a:solidFill>
                          <a:latin typeface="+mn-lt"/>
                          <a:ea typeface="+mn-ea"/>
                          <a:cs typeface="+mn-cs"/>
                        </a:rPr>
                        <a:t>Sonst_Wert</a:t>
                      </a:r>
                      <a:r>
                        <a:rPr lang="de-DE" sz="1200" b="1" i="1" kern="1200" dirty="0">
                          <a:solidFill>
                            <a:schemeClr val="dk1"/>
                          </a:solidFill>
                          <a:latin typeface="+mn-lt"/>
                          <a:ea typeface="+mn-ea"/>
                          <a:cs typeface="+mn-cs"/>
                        </a:rPr>
                        <a:t> </a:t>
                      </a:r>
                      <a:r>
                        <a:rPr lang="de-DE" sz="1200" dirty="0"/>
                        <a:t>ausgeführt. Es gibt die gleichen Möglichkeiten wir beim </a:t>
                      </a:r>
                      <a:r>
                        <a:rPr lang="de-DE" sz="1200" dirty="0" err="1"/>
                        <a:t>Dann_Wert</a:t>
                      </a:r>
                      <a:r>
                        <a:rPr lang="de-DE" sz="1200" dirty="0"/>
                        <a:t> Argument.</a:t>
                      </a:r>
                    </a:p>
                  </a:txBody>
                  <a:tcPr/>
                </a:tc>
                <a:extLst>
                  <a:ext uri="{0D108BD9-81ED-4DB2-BD59-A6C34878D82A}">
                    <a16:rowId xmlns:a16="http://schemas.microsoft.com/office/drawing/2014/main" val="4120534839"/>
                  </a:ext>
                </a:extLst>
              </a:tr>
            </a:tbl>
          </a:graphicData>
        </a:graphic>
      </p:graphicFrame>
    </p:spTree>
    <p:extLst>
      <p:ext uri="{BB962C8B-B14F-4D97-AF65-F5344CB8AC3E}">
        <p14:creationId xmlns:p14="http://schemas.microsoft.com/office/powerpoint/2010/main" val="225875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3785652"/>
          </a:xfrm>
          <a:prstGeom prst="rect">
            <a:avLst/>
          </a:prstGeom>
          <a:noFill/>
        </p:spPr>
        <p:txBody>
          <a:bodyPr wrap="square" rtlCol="0">
            <a:spAutoFit/>
          </a:bodyPr>
          <a:lstStyle/>
          <a:p>
            <a:r>
              <a:rPr lang="de-DE" sz="1600" u="sng" dirty="0">
                <a:solidFill>
                  <a:schemeClr val="accent6">
                    <a:lumMod val="75000"/>
                  </a:schemeClr>
                </a:solidFill>
              </a:rPr>
              <a:t>Aufbau und Eingabe von Formeln</a:t>
            </a:r>
          </a:p>
          <a:p>
            <a:r>
              <a:rPr lang="de-DE" sz="1600" dirty="0"/>
              <a:t>Berechnungen werden mit Formeln durchgeführt. Eine Formel ist eine Berechnungsanweisung, die ein Ergebnis liefert. </a:t>
            </a:r>
          </a:p>
          <a:p>
            <a:pPr marL="742950" lvl="1" indent="-285750">
              <a:buFont typeface="Wingdings" panose="05000000000000000000" pitchFamily="2" charset="2"/>
              <a:buChar char="Ø"/>
            </a:pPr>
            <a:r>
              <a:rPr lang="de-DE" sz="1600" dirty="0"/>
              <a:t>Eine Formel beginnt immer mit einem =</a:t>
            </a:r>
          </a:p>
          <a:p>
            <a:pPr marL="742950" lvl="1" indent="-285750">
              <a:buFont typeface="Wingdings" panose="05000000000000000000" pitchFamily="2" charset="2"/>
              <a:buChar char="Ø"/>
            </a:pPr>
            <a:r>
              <a:rPr lang="de-DE" sz="1600" dirty="0"/>
              <a:t>In der Zelle, in die Sie die Formel eingeben, erscheint nach dem Bestätigen mit              das Ergebnis. </a:t>
            </a:r>
          </a:p>
          <a:p>
            <a:pPr marL="742950" lvl="1" indent="-285750">
              <a:buFont typeface="Wingdings" panose="05000000000000000000" pitchFamily="2" charset="2"/>
              <a:buChar char="Ø"/>
            </a:pPr>
            <a:r>
              <a:rPr lang="de-DE" sz="1600" dirty="0"/>
              <a:t>Die Formel selbst wird in der Bearbeitungsleiste angezeigt.</a:t>
            </a:r>
          </a:p>
          <a:p>
            <a:pPr marL="742950" lvl="1" indent="-285750">
              <a:buFont typeface="Wingdings" panose="05000000000000000000" pitchFamily="2" charset="2"/>
              <a:buChar char="Ø"/>
            </a:pPr>
            <a:r>
              <a:rPr lang="de-DE" sz="1600" dirty="0"/>
              <a:t>Verwenden Sie, wann immer möglich, Zellbezüge anstatt der Erfassung von absoluten Zahlen. Excel nutzt dann die Zellbezüge und rechnet stets mit den aktuellen Werten der jeweiligen Zellen. Sobald Sie den Wert in einer solchen Zelle ändern, berechnet Excel automatisch alle Formeln neu, in denen der Zellbezug dieser Zelle verwendet wird.</a:t>
            </a:r>
          </a:p>
          <a:p>
            <a:endParaRPr lang="de-DE" sz="1050" dirty="0"/>
          </a:p>
          <a:p>
            <a:r>
              <a:rPr lang="de-DE" sz="1600" u="sng" dirty="0"/>
              <a:t>Operatoren im Überblick:</a:t>
            </a:r>
          </a:p>
          <a:p>
            <a:endParaRPr lang="de-DE" sz="1600" u="sng" dirty="0">
              <a:solidFill>
                <a:schemeClr val="accent6">
                  <a:lumMod val="75000"/>
                </a:schemeClr>
              </a:solidFill>
            </a:endParaRPr>
          </a:p>
          <a:p>
            <a:pPr marL="285750" indent="-285750">
              <a:buFont typeface="Wingdings" panose="05000000000000000000" pitchFamily="2" charset="2"/>
              <a:buChar char="Ø"/>
            </a:pPr>
            <a:endParaRPr lang="de-DE" sz="1600" i="1" dirty="0"/>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Formeln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a:t>
            </a:fld>
            <a:endParaRPr lang="de-DE"/>
          </a:p>
        </p:txBody>
      </p:sp>
      <p:sp>
        <p:nvSpPr>
          <p:cNvPr id="13" name="Rechteck 12">
            <a:extLst>
              <a:ext uri="{FF2B5EF4-FFF2-40B4-BE49-F238E27FC236}">
                <a16:creationId xmlns:a16="http://schemas.microsoft.com/office/drawing/2014/main" id="{7DE06830-B5CD-ADE0-A046-F317CAE2C940}"/>
              </a:ext>
            </a:extLst>
          </p:cNvPr>
          <p:cNvSpPr/>
          <p:nvPr/>
        </p:nvSpPr>
        <p:spPr>
          <a:xfrm>
            <a:off x="7840852" y="3053166"/>
            <a:ext cx="597975" cy="2557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cxnSp>
        <p:nvCxnSpPr>
          <p:cNvPr id="4" name="Verbinder: gewinkelt 3">
            <a:extLst>
              <a:ext uri="{FF2B5EF4-FFF2-40B4-BE49-F238E27FC236}">
                <a16:creationId xmlns:a16="http://schemas.microsoft.com/office/drawing/2014/main" id="{F5865DD4-FF30-35BB-AC63-5A6E2FF3AB76}"/>
              </a:ext>
            </a:extLst>
          </p:cNvPr>
          <p:cNvCxnSpPr>
            <a:cxnSpLocks/>
          </p:cNvCxnSpPr>
          <p:nvPr/>
        </p:nvCxnSpPr>
        <p:spPr>
          <a:xfrm rot="10800000" flipV="1">
            <a:off x="7912576" y="3115723"/>
            <a:ext cx="406737" cy="123111"/>
          </a:xfrm>
          <a:prstGeom prst="bentConnector3">
            <a:avLst>
              <a:gd name="adj1" fmla="val 465"/>
            </a:avLst>
          </a:prstGeom>
          <a:ln>
            <a:tailEnd type="triangle"/>
          </a:ln>
        </p:spPr>
        <p:style>
          <a:lnRef idx="2">
            <a:schemeClr val="dk1"/>
          </a:lnRef>
          <a:fillRef idx="0">
            <a:schemeClr val="dk1"/>
          </a:fillRef>
          <a:effectRef idx="1">
            <a:schemeClr val="dk1"/>
          </a:effectRef>
          <a:fontRef idx="minor">
            <a:schemeClr val="tx1"/>
          </a:fontRef>
        </p:style>
      </p:cxnSp>
      <p:graphicFrame>
        <p:nvGraphicFramePr>
          <p:cNvPr id="24" name="Tabelle 24">
            <a:extLst>
              <a:ext uri="{FF2B5EF4-FFF2-40B4-BE49-F238E27FC236}">
                <a16:creationId xmlns:a16="http://schemas.microsoft.com/office/drawing/2014/main" id="{D0774CC6-2A61-DA11-C63C-E0DF58172534}"/>
              </a:ext>
            </a:extLst>
          </p:cNvPr>
          <p:cNvGraphicFramePr>
            <a:graphicFrameLocks noGrp="1"/>
          </p:cNvGraphicFramePr>
          <p:nvPr>
            <p:extLst>
              <p:ext uri="{D42A27DB-BD31-4B8C-83A1-F6EECF244321}">
                <p14:modId xmlns:p14="http://schemas.microsoft.com/office/powerpoint/2010/main" val="472404644"/>
              </p:ext>
            </p:extLst>
          </p:nvPr>
        </p:nvGraphicFramePr>
        <p:xfrm>
          <a:off x="1335435" y="5249942"/>
          <a:ext cx="5111858" cy="1483114"/>
        </p:xfrm>
        <a:graphic>
          <a:graphicData uri="http://schemas.openxmlformats.org/drawingml/2006/table">
            <a:tbl>
              <a:tblPr firstRow="1" bandRow="1">
                <a:tableStyleId>{5C22544A-7EE6-4342-B048-85BDC9FD1C3A}</a:tableStyleId>
              </a:tblPr>
              <a:tblGrid>
                <a:gridCol w="785249">
                  <a:extLst>
                    <a:ext uri="{9D8B030D-6E8A-4147-A177-3AD203B41FA5}">
                      <a16:colId xmlns:a16="http://schemas.microsoft.com/office/drawing/2014/main" val="2617244825"/>
                    </a:ext>
                  </a:extLst>
                </a:gridCol>
                <a:gridCol w="798162">
                  <a:extLst>
                    <a:ext uri="{9D8B030D-6E8A-4147-A177-3AD203B41FA5}">
                      <a16:colId xmlns:a16="http://schemas.microsoft.com/office/drawing/2014/main" val="433438741"/>
                    </a:ext>
                  </a:extLst>
                </a:gridCol>
                <a:gridCol w="1511085">
                  <a:extLst>
                    <a:ext uri="{9D8B030D-6E8A-4147-A177-3AD203B41FA5}">
                      <a16:colId xmlns:a16="http://schemas.microsoft.com/office/drawing/2014/main" val="1999372049"/>
                    </a:ext>
                  </a:extLst>
                </a:gridCol>
                <a:gridCol w="1022888">
                  <a:extLst>
                    <a:ext uri="{9D8B030D-6E8A-4147-A177-3AD203B41FA5}">
                      <a16:colId xmlns:a16="http://schemas.microsoft.com/office/drawing/2014/main" val="2750298466"/>
                    </a:ext>
                  </a:extLst>
                </a:gridCol>
                <a:gridCol w="994474">
                  <a:extLst>
                    <a:ext uri="{9D8B030D-6E8A-4147-A177-3AD203B41FA5}">
                      <a16:colId xmlns:a16="http://schemas.microsoft.com/office/drawing/2014/main" val="1907267357"/>
                    </a:ext>
                  </a:extLst>
                </a:gridCol>
              </a:tblGrid>
              <a:tr h="370840">
                <a:tc>
                  <a:txBody>
                    <a:bodyPr/>
                    <a:lstStyle/>
                    <a:p>
                      <a:r>
                        <a:rPr lang="de-DE" sz="1200" dirty="0"/>
                        <a:t>Operator</a:t>
                      </a:r>
                    </a:p>
                  </a:txBody>
                  <a:tcPr/>
                </a:tc>
                <a:tc>
                  <a:txBody>
                    <a:bodyPr/>
                    <a:lstStyle/>
                    <a:p>
                      <a:r>
                        <a:rPr lang="de-DE" sz="1200" dirty="0"/>
                        <a:t>Eingabe</a:t>
                      </a:r>
                    </a:p>
                  </a:txBody>
                  <a:tcPr/>
                </a:tc>
                <a:tc>
                  <a:txBody>
                    <a:bodyPr/>
                    <a:lstStyle/>
                    <a:p>
                      <a:r>
                        <a:rPr lang="de-DE" sz="1200" dirty="0"/>
                        <a:t>Rechenoperation</a:t>
                      </a:r>
                    </a:p>
                  </a:txBody>
                  <a:tcPr/>
                </a:tc>
                <a:tc>
                  <a:txBody>
                    <a:bodyPr/>
                    <a:lstStyle/>
                    <a:p>
                      <a:pPr algn="ctr"/>
                      <a:r>
                        <a:rPr lang="de-DE" sz="1200" dirty="0"/>
                        <a:t>Beispiel</a:t>
                      </a:r>
                    </a:p>
                  </a:txBody>
                  <a:tcPr/>
                </a:tc>
                <a:tc>
                  <a:txBody>
                    <a:bodyPr/>
                    <a:lstStyle/>
                    <a:p>
                      <a:pPr algn="ctr"/>
                      <a:r>
                        <a:rPr lang="de-DE" sz="1200" dirty="0"/>
                        <a:t>Ergebnis</a:t>
                      </a:r>
                    </a:p>
                  </a:txBody>
                  <a:tcPr/>
                </a:tc>
                <a:extLst>
                  <a:ext uri="{0D108BD9-81ED-4DB2-BD59-A6C34878D82A}">
                    <a16:rowId xmlns:a16="http://schemas.microsoft.com/office/drawing/2014/main" val="1755485552"/>
                  </a:ext>
                </a:extLst>
              </a:tr>
              <a:tr h="260717">
                <a:tc>
                  <a:txBody>
                    <a:bodyPr/>
                    <a:lstStyle/>
                    <a:p>
                      <a:r>
                        <a:rPr lang="de-DE" sz="1200" dirty="0"/>
                        <a:t>+</a:t>
                      </a:r>
                    </a:p>
                  </a:txBody>
                  <a:tcPr/>
                </a:tc>
                <a:tc>
                  <a:txBody>
                    <a:bodyPr/>
                    <a:lstStyle/>
                    <a:p>
                      <a:endParaRPr lang="de-DE" sz="1200" dirty="0"/>
                    </a:p>
                  </a:txBody>
                  <a:tcPr/>
                </a:tc>
                <a:tc>
                  <a:txBody>
                    <a:bodyPr/>
                    <a:lstStyle/>
                    <a:p>
                      <a:r>
                        <a:rPr lang="de-DE" sz="1200" dirty="0"/>
                        <a:t>Addition</a:t>
                      </a:r>
                    </a:p>
                  </a:txBody>
                  <a:tcPr/>
                </a:tc>
                <a:tc>
                  <a:txBody>
                    <a:bodyPr/>
                    <a:lstStyle/>
                    <a:p>
                      <a:pPr algn="ctr"/>
                      <a:r>
                        <a:rPr lang="de-DE" sz="1200" dirty="0"/>
                        <a:t>=2+3</a:t>
                      </a:r>
                    </a:p>
                  </a:txBody>
                  <a:tcPr/>
                </a:tc>
                <a:tc>
                  <a:txBody>
                    <a:bodyPr/>
                    <a:lstStyle/>
                    <a:p>
                      <a:pPr algn="ctr"/>
                      <a:r>
                        <a:rPr lang="de-DE" sz="1200" dirty="0"/>
                        <a:t>5</a:t>
                      </a:r>
                    </a:p>
                  </a:txBody>
                  <a:tcPr/>
                </a:tc>
                <a:extLst>
                  <a:ext uri="{0D108BD9-81ED-4DB2-BD59-A6C34878D82A}">
                    <a16:rowId xmlns:a16="http://schemas.microsoft.com/office/drawing/2014/main" val="2867273118"/>
                  </a:ext>
                </a:extLst>
              </a:tr>
              <a:tr h="267962">
                <a:tc>
                  <a:txBody>
                    <a:bodyPr/>
                    <a:lstStyle/>
                    <a:p>
                      <a:r>
                        <a:rPr lang="de-DE" sz="1200" dirty="0"/>
                        <a:t>-</a:t>
                      </a:r>
                    </a:p>
                  </a:txBody>
                  <a:tcPr/>
                </a:tc>
                <a:tc>
                  <a:txBody>
                    <a:bodyPr/>
                    <a:lstStyle/>
                    <a:p>
                      <a:endParaRPr lang="de-DE" sz="1200" dirty="0"/>
                    </a:p>
                  </a:txBody>
                  <a:tcPr/>
                </a:tc>
                <a:tc>
                  <a:txBody>
                    <a:bodyPr/>
                    <a:lstStyle/>
                    <a:p>
                      <a:r>
                        <a:rPr lang="de-DE" sz="1200" dirty="0"/>
                        <a:t>Subtraktion</a:t>
                      </a:r>
                    </a:p>
                  </a:txBody>
                  <a:tcPr/>
                </a:tc>
                <a:tc>
                  <a:txBody>
                    <a:bodyPr/>
                    <a:lstStyle/>
                    <a:p>
                      <a:pPr algn="ctr"/>
                      <a:r>
                        <a:rPr lang="de-DE" sz="1200" dirty="0"/>
                        <a:t>=4-7</a:t>
                      </a:r>
                    </a:p>
                  </a:txBody>
                  <a:tcPr/>
                </a:tc>
                <a:tc>
                  <a:txBody>
                    <a:bodyPr/>
                    <a:lstStyle/>
                    <a:p>
                      <a:pPr algn="ctr"/>
                      <a:r>
                        <a:rPr lang="de-DE" sz="1200" dirty="0"/>
                        <a:t>-3</a:t>
                      </a:r>
                    </a:p>
                  </a:txBody>
                  <a:tcPr/>
                </a:tc>
                <a:extLst>
                  <a:ext uri="{0D108BD9-81ED-4DB2-BD59-A6C34878D82A}">
                    <a16:rowId xmlns:a16="http://schemas.microsoft.com/office/drawing/2014/main" val="1392602067"/>
                  </a:ext>
                </a:extLst>
              </a:tr>
              <a:tr h="289314">
                <a:tc>
                  <a:txBody>
                    <a:bodyPr/>
                    <a:lstStyle/>
                    <a:p>
                      <a:r>
                        <a:rPr lang="de-DE" sz="1200" dirty="0"/>
                        <a:t>*</a:t>
                      </a:r>
                    </a:p>
                  </a:txBody>
                  <a:tcPr/>
                </a:tc>
                <a:tc>
                  <a:txBody>
                    <a:bodyPr/>
                    <a:lstStyle/>
                    <a:p>
                      <a:endParaRPr lang="de-DE" sz="1200" dirty="0"/>
                    </a:p>
                  </a:txBody>
                  <a:tcPr/>
                </a:tc>
                <a:tc>
                  <a:txBody>
                    <a:bodyPr/>
                    <a:lstStyle/>
                    <a:p>
                      <a:r>
                        <a:rPr lang="de-DE" sz="1200" dirty="0"/>
                        <a:t>Multiplikation</a:t>
                      </a:r>
                    </a:p>
                  </a:txBody>
                  <a:tcPr/>
                </a:tc>
                <a:tc>
                  <a:txBody>
                    <a:bodyPr/>
                    <a:lstStyle/>
                    <a:p>
                      <a:pPr algn="ctr"/>
                      <a:r>
                        <a:rPr lang="de-DE" sz="1200" dirty="0"/>
                        <a:t>=3*10</a:t>
                      </a:r>
                    </a:p>
                  </a:txBody>
                  <a:tcPr/>
                </a:tc>
                <a:tc>
                  <a:txBody>
                    <a:bodyPr/>
                    <a:lstStyle/>
                    <a:p>
                      <a:pPr algn="ctr"/>
                      <a:r>
                        <a:rPr lang="de-DE" sz="1200" dirty="0"/>
                        <a:t>30</a:t>
                      </a:r>
                    </a:p>
                  </a:txBody>
                  <a:tcPr/>
                </a:tc>
                <a:extLst>
                  <a:ext uri="{0D108BD9-81ED-4DB2-BD59-A6C34878D82A}">
                    <a16:rowId xmlns:a16="http://schemas.microsoft.com/office/drawing/2014/main" val="3630971158"/>
                  </a:ext>
                </a:extLst>
              </a:tr>
              <a:tr h="139484">
                <a:tc>
                  <a:txBody>
                    <a:bodyPr/>
                    <a:lstStyle/>
                    <a:p>
                      <a:r>
                        <a:rPr lang="de-DE" sz="1200" dirty="0"/>
                        <a:t>/</a:t>
                      </a:r>
                    </a:p>
                  </a:txBody>
                  <a:tcPr/>
                </a:tc>
                <a:tc>
                  <a:txBody>
                    <a:bodyPr/>
                    <a:lstStyle/>
                    <a:p>
                      <a:endParaRPr lang="de-DE" sz="1200"/>
                    </a:p>
                  </a:txBody>
                  <a:tcPr/>
                </a:tc>
                <a:tc>
                  <a:txBody>
                    <a:bodyPr/>
                    <a:lstStyle/>
                    <a:p>
                      <a:r>
                        <a:rPr lang="de-DE" sz="1200" dirty="0"/>
                        <a:t>Division</a:t>
                      </a:r>
                    </a:p>
                  </a:txBody>
                  <a:tcPr/>
                </a:tc>
                <a:tc>
                  <a:txBody>
                    <a:bodyPr/>
                    <a:lstStyle/>
                    <a:p>
                      <a:pPr algn="ctr"/>
                      <a:r>
                        <a:rPr lang="de-DE" sz="1200" dirty="0"/>
                        <a:t>=30/3</a:t>
                      </a:r>
                    </a:p>
                  </a:txBody>
                  <a:tcPr/>
                </a:tc>
                <a:tc>
                  <a:txBody>
                    <a:bodyPr/>
                    <a:lstStyle/>
                    <a:p>
                      <a:pPr algn="ctr"/>
                      <a:r>
                        <a:rPr lang="de-DE" sz="1200" dirty="0"/>
                        <a:t>10</a:t>
                      </a:r>
                    </a:p>
                  </a:txBody>
                  <a:tcPr/>
                </a:tc>
                <a:extLst>
                  <a:ext uri="{0D108BD9-81ED-4DB2-BD59-A6C34878D82A}">
                    <a16:rowId xmlns:a16="http://schemas.microsoft.com/office/drawing/2014/main" val="3938540974"/>
                  </a:ext>
                </a:extLst>
              </a:tr>
            </a:tbl>
          </a:graphicData>
        </a:graphic>
      </p:graphicFrame>
      <p:sp>
        <p:nvSpPr>
          <p:cNvPr id="25" name="Rechteck 24">
            <a:extLst>
              <a:ext uri="{FF2B5EF4-FFF2-40B4-BE49-F238E27FC236}">
                <a16:creationId xmlns:a16="http://schemas.microsoft.com/office/drawing/2014/main" id="{EBFA24D9-18AF-ADEC-B7B0-DD770F7A9613}"/>
              </a:ext>
            </a:extLst>
          </p:cNvPr>
          <p:cNvSpPr/>
          <p:nvPr/>
        </p:nvSpPr>
        <p:spPr>
          <a:xfrm>
            <a:off x="2385446" y="5623413"/>
            <a:ext cx="257013" cy="2557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sz="1400" dirty="0"/>
              <a:t>+</a:t>
            </a:r>
          </a:p>
        </p:txBody>
      </p:sp>
      <p:sp>
        <p:nvSpPr>
          <p:cNvPr id="28" name="Rechteck 27">
            <a:extLst>
              <a:ext uri="{FF2B5EF4-FFF2-40B4-BE49-F238E27FC236}">
                <a16:creationId xmlns:a16="http://schemas.microsoft.com/office/drawing/2014/main" id="{027C2E9F-C823-8A98-FD9C-53384ECBCB28}"/>
              </a:ext>
            </a:extLst>
          </p:cNvPr>
          <p:cNvSpPr/>
          <p:nvPr/>
        </p:nvSpPr>
        <p:spPr>
          <a:xfrm>
            <a:off x="2385446" y="5904755"/>
            <a:ext cx="257013" cy="2557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t>-</a:t>
            </a:r>
          </a:p>
        </p:txBody>
      </p:sp>
      <p:sp>
        <p:nvSpPr>
          <p:cNvPr id="29" name="Rechteck 28">
            <a:extLst>
              <a:ext uri="{FF2B5EF4-FFF2-40B4-BE49-F238E27FC236}">
                <a16:creationId xmlns:a16="http://schemas.microsoft.com/office/drawing/2014/main" id="{31BB8FF7-38DD-FAEE-D51D-7AD4B25582A7}"/>
              </a:ext>
            </a:extLst>
          </p:cNvPr>
          <p:cNvSpPr/>
          <p:nvPr/>
        </p:nvSpPr>
        <p:spPr>
          <a:xfrm>
            <a:off x="2385446" y="6182452"/>
            <a:ext cx="257013" cy="2557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t>x</a:t>
            </a:r>
          </a:p>
        </p:txBody>
      </p:sp>
      <p:sp>
        <p:nvSpPr>
          <p:cNvPr id="30" name="Rechteck 29">
            <a:extLst>
              <a:ext uri="{FF2B5EF4-FFF2-40B4-BE49-F238E27FC236}">
                <a16:creationId xmlns:a16="http://schemas.microsoft.com/office/drawing/2014/main" id="{51EC9F10-9C9C-89AA-A566-1428F2ADE92C}"/>
              </a:ext>
            </a:extLst>
          </p:cNvPr>
          <p:cNvSpPr/>
          <p:nvPr/>
        </p:nvSpPr>
        <p:spPr>
          <a:xfrm>
            <a:off x="2385445" y="6457754"/>
            <a:ext cx="257013" cy="2557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t>÷</a:t>
            </a:r>
          </a:p>
        </p:txBody>
      </p:sp>
    </p:spTree>
    <p:extLst>
      <p:ext uri="{BB962C8B-B14F-4D97-AF65-F5344CB8AC3E}">
        <p14:creationId xmlns:p14="http://schemas.microsoft.com/office/powerpoint/2010/main" val="619401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4346E3C3-39A4-1D91-0DA1-5C96F0806018}"/>
              </a:ext>
            </a:extLst>
          </p:cNvPr>
          <p:cNvSpPr/>
          <p:nvPr/>
        </p:nvSpPr>
        <p:spPr>
          <a:xfrm>
            <a:off x="3542190" y="4429961"/>
            <a:ext cx="2778709" cy="1878057"/>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a:p>
            <a:pPr algn="ctr"/>
            <a:endParaRPr lang="de-DE" dirty="0"/>
          </a:p>
          <a:p>
            <a:pPr algn="ctr"/>
            <a:endParaRPr lang="de-DE" dirty="0"/>
          </a:p>
          <a:p>
            <a:pPr algn="ctr"/>
            <a:r>
              <a:rPr lang="de-DE" sz="1200" b="1" dirty="0" err="1">
                <a:solidFill>
                  <a:schemeClr val="tx1"/>
                </a:solidFill>
              </a:rPr>
              <a:t>Sonst_Wert</a:t>
            </a:r>
            <a:r>
              <a:rPr lang="de-DE" sz="1200" b="1" dirty="0">
                <a:solidFill>
                  <a:schemeClr val="tx1"/>
                </a:solidFill>
              </a:rPr>
              <a:t> 1</a:t>
            </a:r>
          </a:p>
        </p:txBody>
      </p:sp>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7001917"/>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Verschachtelte Wenn-Funktion einsetzen</a:t>
            </a:r>
          </a:p>
          <a:p>
            <a:r>
              <a:rPr lang="de-DE" sz="1600" dirty="0">
                <a:sym typeface="Wingdings" panose="05000000000000000000" pitchFamily="2" charset="2"/>
              </a:rPr>
              <a:t>Manche Problemstellungen erfordern mehrere Bedingungen. In solchen Fällen müssen WENN-Funktionen verschachtelt werden.</a:t>
            </a:r>
          </a:p>
          <a:p>
            <a:endParaRPr lang="de-DE" sz="400" dirty="0">
              <a:sym typeface="Wingdings" panose="05000000000000000000" pitchFamily="2" charset="2"/>
            </a:endParaRPr>
          </a:p>
          <a:p>
            <a:r>
              <a:rPr lang="de-DE" sz="1600" dirty="0">
                <a:sym typeface="Wingdings" panose="05000000000000000000" pitchFamily="2" charset="2"/>
              </a:rPr>
              <a:t>Beispiel:</a:t>
            </a:r>
          </a:p>
          <a:p>
            <a:r>
              <a:rPr lang="de-DE" sz="1600" dirty="0">
                <a:sym typeface="Wingdings" panose="05000000000000000000" pitchFamily="2" charset="2"/>
              </a:rPr>
              <a:t>Berechnung Mitarbeiterprovision in Abhängigkeit vom erzielten Umsatz; Umsatz kleiner 50.000 € keine Provision, Umsatz kleiner 200.000 € 5% Provision, Umsatz ab 200.000 € 10 % Provision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400" dirty="0">
              <a:sym typeface="Wingdings" panose="05000000000000000000" pitchFamily="2" charset="2"/>
            </a:endParaRPr>
          </a:p>
          <a:p>
            <a:endParaRPr lang="de-DE" sz="400" i="1" dirty="0">
              <a:sym typeface="Wingdings" panose="05000000000000000000" pitchFamily="2" charset="2"/>
            </a:endParaRPr>
          </a:p>
          <a:p>
            <a:r>
              <a:rPr lang="de-DE" sz="1600" dirty="0">
                <a:sym typeface="Wingdings" panose="05000000000000000000" pitchFamily="2" charset="2"/>
              </a:rPr>
              <a:t>Beispiel:		=WENN(B4&lt;50000;0;wenn(B4&lt;200000;B4*5%;B4*10%))</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Ø"/>
            </a:pPr>
            <a:endParaRPr lang="de-DE" sz="1600" dirty="0">
              <a:sym typeface="Wingdings" panose="05000000000000000000" pitchFamily="2" charset="2"/>
            </a:endParaRPr>
          </a:p>
          <a:p>
            <a:endParaRPr lang="de-DE" sz="1600" dirty="0">
              <a:sym typeface="Wingdings" panose="05000000000000000000" pitchFamily="2" charset="2"/>
            </a:endParaRP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30</a:t>
            </a:fld>
            <a:endParaRPr lang="de-DE" dirty="0"/>
          </a:p>
        </p:txBody>
      </p:sp>
      <p:sp>
        <p:nvSpPr>
          <p:cNvPr id="4" name="Rechteck 3">
            <a:extLst>
              <a:ext uri="{FF2B5EF4-FFF2-40B4-BE49-F238E27FC236}">
                <a16:creationId xmlns:a16="http://schemas.microsoft.com/office/drawing/2014/main" id="{07A9289D-33C9-A8CA-53EA-56579C6F2AC5}"/>
              </a:ext>
            </a:extLst>
          </p:cNvPr>
          <p:cNvSpPr/>
          <p:nvPr/>
        </p:nvSpPr>
        <p:spPr>
          <a:xfrm>
            <a:off x="2512381" y="4429961"/>
            <a:ext cx="825623" cy="10209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b="1" dirty="0">
                <a:solidFill>
                  <a:schemeClr val="tx1"/>
                </a:solidFill>
              </a:rPr>
              <a:t>Prüfung 1</a:t>
            </a:r>
          </a:p>
        </p:txBody>
      </p:sp>
      <p:sp>
        <p:nvSpPr>
          <p:cNvPr id="6" name="Legende: mit Pfeil nach unten 5">
            <a:extLst>
              <a:ext uri="{FF2B5EF4-FFF2-40B4-BE49-F238E27FC236}">
                <a16:creationId xmlns:a16="http://schemas.microsoft.com/office/drawing/2014/main" id="{381C4339-62E5-4BEC-40DF-616B7B1C2202}"/>
              </a:ext>
            </a:extLst>
          </p:cNvPr>
          <p:cNvSpPr/>
          <p:nvPr/>
        </p:nvSpPr>
        <p:spPr>
          <a:xfrm>
            <a:off x="2898558" y="3787288"/>
            <a:ext cx="1074198" cy="701336"/>
          </a:xfrm>
          <a:prstGeom prst="downArrowCallout">
            <a:avLst>
              <a:gd name="adj1" fmla="val 7278"/>
              <a:gd name="adj2" fmla="val 8544"/>
              <a:gd name="adj3" fmla="val 11076"/>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err="1">
                <a:solidFill>
                  <a:schemeClr val="tx1"/>
                </a:solidFill>
              </a:rPr>
              <a:t>Dann_Wert</a:t>
            </a:r>
            <a:r>
              <a:rPr lang="de-DE" sz="1200" b="1" dirty="0">
                <a:solidFill>
                  <a:schemeClr val="tx1"/>
                </a:solidFill>
              </a:rPr>
              <a:t> 1</a:t>
            </a:r>
          </a:p>
        </p:txBody>
      </p:sp>
      <p:sp>
        <p:nvSpPr>
          <p:cNvPr id="7" name="Rechteck 6">
            <a:extLst>
              <a:ext uri="{FF2B5EF4-FFF2-40B4-BE49-F238E27FC236}">
                <a16:creationId xmlns:a16="http://schemas.microsoft.com/office/drawing/2014/main" id="{3C818652-C483-A83F-8187-BC372F01B055}"/>
              </a:ext>
            </a:extLst>
          </p:cNvPr>
          <p:cNvSpPr/>
          <p:nvPr/>
        </p:nvSpPr>
        <p:spPr>
          <a:xfrm>
            <a:off x="4092606" y="4429961"/>
            <a:ext cx="932155" cy="10209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b="1" dirty="0">
                <a:solidFill>
                  <a:schemeClr val="tx1"/>
                </a:solidFill>
              </a:rPr>
              <a:t>Prüfung 2</a:t>
            </a:r>
          </a:p>
        </p:txBody>
      </p:sp>
      <p:sp>
        <p:nvSpPr>
          <p:cNvPr id="8" name="Legende: mit Pfeil nach unten 7">
            <a:extLst>
              <a:ext uri="{FF2B5EF4-FFF2-40B4-BE49-F238E27FC236}">
                <a16:creationId xmlns:a16="http://schemas.microsoft.com/office/drawing/2014/main" id="{421B16B7-F0EF-A645-5575-D35EA6E2B69E}"/>
              </a:ext>
            </a:extLst>
          </p:cNvPr>
          <p:cNvSpPr/>
          <p:nvPr/>
        </p:nvSpPr>
        <p:spPr>
          <a:xfrm>
            <a:off x="4820579" y="3787288"/>
            <a:ext cx="1074198" cy="701336"/>
          </a:xfrm>
          <a:prstGeom prst="downArrowCallout">
            <a:avLst>
              <a:gd name="adj1" fmla="val 39874"/>
              <a:gd name="adj2" fmla="val 42722"/>
              <a:gd name="adj3" fmla="val 8544"/>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err="1">
                <a:solidFill>
                  <a:schemeClr val="tx1"/>
                </a:solidFill>
              </a:rPr>
              <a:t>Dann_Wert</a:t>
            </a:r>
            <a:r>
              <a:rPr lang="de-DE" sz="1200" b="1" dirty="0">
                <a:solidFill>
                  <a:schemeClr val="tx1"/>
                </a:solidFill>
              </a:rPr>
              <a:t> 2</a:t>
            </a:r>
          </a:p>
        </p:txBody>
      </p:sp>
      <p:sp>
        <p:nvSpPr>
          <p:cNvPr id="9" name="Rechteck 8">
            <a:extLst>
              <a:ext uri="{FF2B5EF4-FFF2-40B4-BE49-F238E27FC236}">
                <a16:creationId xmlns:a16="http://schemas.microsoft.com/office/drawing/2014/main" id="{6EF4F0B4-D230-FCAF-778A-638E57DFC628}"/>
              </a:ext>
            </a:extLst>
          </p:cNvPr>
          <p:cNvSpPr/>
          <p:nvPr/>
        </p:nvSpPr>
        <p:spPr>
          <a:xfrm>
            <a:off x="3338004" y="4429961"/>
            <a:ext cx="204186" cy="3195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1A541850-E32C-907A-8A3C-B01CE2FEECB3}"/>
              </a:ext>
            </a:extLst>
          </p:cNvPr>
          <p:cNvSpPr/>
          <p:nvPr/>
        </p:nvSpPr>
        <p:spPr>
          <a:xfrm>
            <a:off x="5015883" y="4429961"/>
            <a:ext cx="656947" cy="3195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9DEF6A94-F4CF-758C-462D-925763BA6572}"/>
              </a:ext>
            </a:extLst>
          </p:cNvPr>
          <p:cNvSpPr/>
          <p:nvPr/>
        </p:nvSpPr>
        <p:spPr>
          <a:xfrm>
            <a:off x="5681706" y="4429961"/>
            <a:ext cx="639193" cy="10209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b="1" dirty="0" err="1">
                <a:solidFill>
                  <a:schemeClr val="tx1"/>
                </a:solidFill>
              </a:rPr>
              <a:t>Sonst_Wert</a:t>
            </a:r>
            <a:r>
              <a:rPr lang="de-DE" sz="1200" b="1" dirty="0">
                <a:solidFill>
                  <a:schemeClr val="tx1"/>
                </a:solidFill>
              </a:rPr>
              <a:t> 2</a:t>
            </a:r>
          </a:p>
        </p:txBody>
      </p:sp>
    </p:spTree>
    <p:extLst>
      <p:ext uri="{BB962C8B-B14F-4D97-AF65-F5344CB8AC3E}">
        <p14:creationId xmlns:p14="http://schemas.microsoft.com/office/powerpoint/2010/main" val="46489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4816703"/>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Mehrere Bedingungen verknüpfen</a:t>
            </a:r>
          </a:p>
          <a:p>
            <a:r>
              <a:rPr lang="de-DE" sz="1600" dirty="0">
                <a:sym typeface="Wingdings" panose="05000000000000000000" pitchFamily="2" charset="2"/>
              </a:rPr>
              <a:t>Mithilfe der Funktionen </a:t>
            </a:r>
            <a:r>
              <a:rPr lang="de-DE" sz="1600" b="1" i="1" dirty="0">
                <a:sym typeface="Wingdings" panose="05000000000000000000" pitchFamily="2" charset="2"/>
              </a:rPr>
              <a:t>UND</a:t>
            </a:r>
            <a:r>
              <a:rPr lang="de-DE" sz="1600" dirty="0">
                <a:sym typeface="Wingdings" panose="05000000000000000000" pitchFamily="2" charset="2"/>
              </a:rPr>
              <a:t> bzw. </a:t>
            </a:r>
            <a:r>
              <a:rPr lang="de-DE" sz="1600" b="1" i="1" dirty="0">
                <a:sym typeface="Wingdings" panose="05000000000000000000" pitchFamily="2" charset="2"/>
              </a:rPr>
              <a:t>ODER</a:t>
            </a:r>
            <a:r>
              <a:rPr lang="de-DE" sz="1600" dirty="0">
                <a:sym typeface="Wingdings" panose="05000000000000000000" pitchFamily="2" charset="2"/>
              </a:rPr>
              <a:t> lassen sich mehrere Bedingungen miteinander verknüpfen. Die Funktionen werden dabei als Prüfung in die WENN-Funktion eingefügt.</a:t>
            </a:r>
          </a:p>
          <a:p>
            <a:r>
              <a:rPr lang="de-DE" sz="1600" dirty="0">
                <a:sym typeface="Wingdings" panose="05000000000000000000" pitchFamily="2" charset="2"/>
              </a:rPr>
              <a:t>Die Funktion </a:t>
            </a:r>
            <a:r>
              <a:rPr lang="de-DE" sz="1600" b="1" i="1" dirty="0">
                <a:sym typeface="Wingdings" panose="05000000000000000000" pitchFamily="2" charset="2"/>
              </a:rPr>
              <a:t>UND</a:t>
            </a:r>
            <a:r>
              <a:rPr lang="de-DE" sz="1600" dirty="0">
                <a:sym typeface="Wingdings" panose="05000000000000000000" pitchFamily="2" charset="2"/>
              </a:rPr>
              <a:t> liefert als Ergebnis den Wahrheitswert </a:t>
            </a:r>
            <a:r>
              <a:rPr lang="de-DE" sz="1600" i="1" dirty="0">
                <a:sym typeface="Wingdings" panose="05000000000000000000" pitchFamily="2" charset="2"/>
              </a:rPr>
              <a:t>Wahr</a:t>
            </a:r>
            <a:r>
              <a:rPr lang="de-DE" sz="1600" dirty="0">
                <a:sym typeface="Wingdings" panose="05000000000000000000" pitchFamily="2" charset="2"/>
              </a:rPr>
              <a:t>, wenn alle Bedingungen erfüllt sind.</a:t>
            </a:r>
          </a:p>
          <a:p>
            <a:r>
              <a:rPr lang="de-DE" sz="700" dirty="0">
                <a:sym typeface="Wingdings" panose="05000000000000000000" pitchFamily="2" charset="2"/>
              </a:rPr>
              <a:t> </a:t>
            </a:r>
          </a:p>
          <a:p>
            <a:r>
              <a:rPr lang="de-DE" sz="1600" dirty="0">
                <a:sym typeface="Wingdings" panose="05000000000000000000" pitchFamily="2" charset="2"/>
              </a:rPr>
              <a:t>	UND(Wahrheitswert1;Wahrheitswert2;…)</a:t>
            </a:r>
          </a:p>
          <a:p>
            <a:endParaRPr lang="de-DE" sz="700" dirty="0">
              <a:sym typeface="Wingdings" panose="05000000000000000000" pitchFamily="2" charset="2"/>
            </a:endParaRPr>
          </a:p>
          <a:p>
            <a:r>
              <a:rPr lang="de-DE" sz="1600" dirty="0">
                <a:sym typeface="Wingdings" panose="05000000000000000000" pitchFamily="2" charset="2"/>
              </a:rPr>
              <a:t>Beispiel: Wenn der Wert in Zelle A1 zwischen 20.000 und 30.000 liegt, soll in die Ergebniszelle </a:t>
            </a:r>
            <a:r>
              <a:rPr lang="de-DE" sz="1600" i="1" dirty="0">
                <a:sym typeface="Wingdings" panose="05000000000000000000" pitchFamily="2" charset="2"/>
              </a:rPr>
              <a:t>OK</a:t>
            </a:r>
            <a:r>
              <a:rPr lang="de-DE" sz="1600" dirty="0">
                <a:sym typeface="Wingdings" panose="05000000000000000000" pitchFamily="2" charset="2"/>
              </a:rPr>
              <a:t>, ansonsten </a:t>
            </a:r>
            <a:r>
              <a:rPr lang="de-DE" sz="1600" i="1" dirty="0">
                <a:sym typeface="Wingdings" panose="05000000000000000000" pitchFamily="2" charset="2"/>
              </a:rPr>
              <a:t>nachfragen</a:t>
            </a:r>
            <a:r>
              <a:rPr lang="de-DE" sz="1600" dirty="0">
                <a:sym typeface="Wingdings" panose="05000000000000000000" pitchFamily="2" charset="2"/>
              </a:rPr>
              <a:t> eingetragen werden.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Ø"/>
            </a:pPr>
            <a:endParaRPr lang="de-DE" sz="1600" dirty="0">
              <a:sym typeface="Wingdings" panose="05000000000000000000" pitchFamily="2" charset="2"/>
            </a:endParaRPr>
          </a:p>
          <a:p>
            <a:pPr marL="285750" indent="-285750">
              <a:buFont typeface="Wingdings" panose="05000000000000000000" pitchFamily="2" charset="2"/>
              <a:buChar char="Ø"/>
            </a:pPr>
            <a:endParaRPr lang="de-DE" sz="1600" dirty="0">
              <a:sym typeface="Wingdings" panose="05000000000000000000" pitchFamily="2" charset="2"/>
            </a:endParaRPr>
          </a:p>
          <a:p>
            <a:r>
              <a:rPr lang="de-DE" sz="1600" dirty="0">
                <a:sym typeface="Wingdings" panose="05000000000000000000" pitchFamily="2" charset="2"/>
              </a:rPr>
              <a:t>Die Funktion </a:t>
            </a:r>
            <a:r>
              <a:rPr lang="de-DE" sz="1600" b="1" i="1" dirty="0">
                <a:sym typeface="Wingdings" panose="05000000000000000000" pitchFamily="2" charset="2"/>
              </a:rPr>
              <a:t>ODER</a:t>
            </a:r>
            <a:r>
              <a:rPr lang="de-DE" sz="1600" dirty="0">
                <a:sym typeface="Wingdings" panose="05000000000000000000" pitchFamily="2" charset="2"/>
              </a:rPr>
              <a:t> liefert als Ergebnis den Wahrheitswert </a:t>
            </a:r>
            <a:r>
              <a:rPr lang="de-DE" sz="1600" i="1" dirty="0">
                <a:sym typeface="Wingdings" panose="05000000000000000000" pitchFamily="2" charset="2"/>
              </a:rPr>
              <a:t>Wahr</a:t>
            </a:r>
            <a:r>
              <a:rPr lang="de-DE" sz="1600" dirty="0">
                <a:sym typeface="Wingdings" panose="05000000000000000000" pitchFamily="2" charset="2"/>
              </a:rPr>
              <a:t>, wenn mindestens eine der Bedingungen erfüllt ist.</a:t>
            </a:r>
          </a:p>
          <a:p>
            <a:endParaRPr lang="de-DE" sz="1600" dirty="0">
              <a:sym typeface="Wingdings" panose="05000000000000000000" pitchFamily="2" charset="2"/>
            </a:endParaRPr>
          </a:p>
          <a:p>
            <a:r>
              <a:rPr lang="de-DE" sz="1600" dirty="0">
                <a:sym typeface="Wingdings" panose="05000000000000000000" pitchFamily="2" charset="2"/>
              </a:rPr>
              <a:t>	ODER(Wahrheitswert1;Wahrheitswert2;…)</a:t>
            </a:r>
          </a:p>
          <a:p>
            <a:endParaRPr lang="de-DE" sz="1600" u="sng" dirty="0">
              <a:sym typeface="Wingdings" panose="05000000000000000000" pitchFamily="2" charset="2"/>
            </a:endParaRPr>
          </a:p>
          <a:p>
            <a:endParaRPr lang="de-DE" sz="1600" u="sng"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31</a:t>
            </a:fld>
            <a:endParaRPr lang="de-DE" dirty="0"/>
          </a:p>
        </p:txBody>
      </p:sp>
      <p:pic>
        <p:nvPicPr>
          <p:cNvPr id="3" name="Grafik 2">
            <a:extLst>
              <a:ext uri="{FF2B5EF4-FFF2-40B4-BE49-F238E27FC236}">
                <a16:creationId xmlns:a16="http://schemas.microsoft.com/office/drawing/2014/main" id="{95CCBE95-8A36-8882-2438-F0A9E5F54E45}"/>
              </a:ext>
            </a:extLst>
          </p:cNvPr>
          <p:cNvPicPr>
            <a:picLocks noChangeAspect="1"/>
          </p:cNvPicPr>
          <p:nvPr/>
        </p:nvPicPr>
        <p:blipFill>
          <a:blip r:embed="rId3"/>
          <a:stretch>
            <a:fillRect/>
          </a:stretch>
        </p:blipFill>
        <p:spPr>
          <a:xfrm>
            <a:off x="900764" y="4076381"/>
            <a:ext cx="4572638" cy="695422"/>
          </a:xfrm>
          <a:prstGeom prst="rect">
            <a:avLst/>
          </a:prstGeom>
        </p:spPr>
      </p:pic>
    </p:spTree>
    <p:extLst>
      <p:ext uri="{BB962C8B-B14F-4D97-AF65-F5344CB8AC3E}">
        <p14:creationId xmlns:p14="http://schemas.microsoft.com/office/powerpoint/2010/main" val="3693100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4355038"/>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WENNS-Funktion verwenden</a:t>
            </a:r>
          </a:p>
          <a:p>
            <a:r>
              <a:rPr lang="de-DE" sz="1600" b="1" i="1" dirty="0">
                <a:sym typeface="Wingdings" panose="05000000000000000000" pitchFamily="2" charset="2"/>
              </a:rPr>
              <a:t>WENNS</a:t>
            </a:r>
            <a:r>
              <a:rPr lang="de-DE" sz="1600" dirty="0">
                <a:sym typeface="Wingdings" panose="05000000000000000000" pitchFamily="2" charset="2"/>
              </a:rPr>
              <a:t> ist eine Funktion in Excel, die auch anstelle von verschachtelten WENN-Anweisungen verwendet werden kann. </a:t>
            </a:r>
          </a:p>
          <a:p>
            <a:pPr marL="742950" lvl="1" indent="-285750">
              <a:buFont typeface="Wingdings" panose="05000000000000000000" pitchFamily="2" charset="2"/>
              <a:buChar char="Ø"/>
            </a:pPr>
            <a:r>
              <a:rPr lang="de-DE" sz="1600" dirty="0">
                <a:sym typeface="Wingdings" panose="05000000000000000000" pitchFamily="2" charset="2"/>
              </a:rPr>
              <a:t>Die Bedingungen werden in der Reihenfolge von links nach rechts abgeprüft. Nach der ersten Zustimmung erfolgt die entsprechende Zuweisung bzw. Wertstellung und die folgenden Bedingungen werden nicht mehr geprüft.</a:t>
            </a:r>
          </a:p>
          <a:p>
            <a:pPr marL="742950" lvl="1" indent="-285750">
              <a:buFont typeface="Wingdings" panose="05000000000000000000" pitchFamily="2" charset="2"/>
              <a:buChar char="Ø"/>
            </a:pPr>
            <a:r>
              <a:rPr lang="de-DE" sz="1600" dirty="0">
                <a:sym typeface="Wingdings" panose="05000000000000000000" pitchFamily="2" charset="2"/>
              </a:rPr>
              <a:t>Wenn keine der Bedingungen erfüllt ist, wird das Argument </a:t>
            </a:r>
            <a:r>
              <a:rPr lang="de-DE" sz="1600" i="1" dirty="0">
                <a:sym typeface="Wingdings" panose="05000000000000000000" pitchFamily="2" charset="2"/>
              </a:rPr>
              <a:t>WAHR</a:t>
            </a:r>
            <a:r>
              <a:rPr lang="de-DE" sz="1600" dirty="0">
                <a:sym typeface="Wingdings" panose="05000000000000000000" pitchFamily="2" charset="2"/>
              </a:rPr>
              <a:t> durchgeführt, welches die dann erwünschte Grundbelegung durchführt.</a:t>
            </a:r>
          </a:p>
          <a:p>
            <a:pPr marL="742950" lvl="1" indent="-285750">
              <a:buFont typeface="Wingdings" panose="05000000000000000000" pitchFamily="2" charset="2"/>
              <a:buChar char="Ø"/>
            </a:pPr>
            <a:endParaRPr lang="de-DE" sz="1600" dirty="0">
              <a:sym typeface="Wingdings" panose="05000000000000000000" pitchFamily="2" charset="2"/>
            </a:endParaRPr>
          </a:p>
          <a:p>
            <a:pPr marL="742950" lvl="1" indent="-285750">
              <a:buFont typeface="Wingdings" panose="05000000000000000000" pitchFamily="2" charset="2"/>
              <a:buChar char="Ø"/>
            </a:pPr>
            <a:endParaRPr lang="de-DE" sz="1600" dirty="0">
              <a:sym typeface="Wingdings" panose="05000000000000000000" pitchFamily="2" charset="2"/>
            </a:endParaRPr>
          </a:p>
          <a:p>
            <a:pPr marL="742950" lvl="1" indent="-285750">
              <a:buFont typeface="Wingdings" panose="05000000000000000000" pitchFamily="2" charset="2"/>
              <a:buChar char="Ø"/>
            </a:pPr>
            <a:endParaRPr lang="de-DE" sz="1600" dirty="0">
              <a:sym typeface="Wingdings" panose="05000000000000000000" pitchFamily="2" charset="2"/>
            </a:endParaRPr>
          </a:p>
          <a:p>
            <a:pPr lvl="1"/>
            <a:endParaRPr lang="de-DE" sz="1600" dirty="0">
              <a:sym typeface="Wingdings" panose="05000000000000000000" pitchFamily="2" charset="2"/>
            </a:endParaRPr>
          </a:p>
          <a:p>
            <a:pPr lvl="1"/>
            <a:endParaRPr lang="de-DE" sz="1600" dirty="0">
              <a:sym typeface="Wingdings" panose="05000000000000000000" pitchFamily="2" charset="2"/>
            </a:endParaRPr>
          </a:p>
          <a:p>
            <a:r>
              <a:rPr lang="de-DE" sz="1600" dirty="0">
                <a:sym typeface="Wingdings" panose="05000000000000000000" pitchFamily="2" charset="2"/>
              </a:rPr>
              <a:t>In Excel sind auch die </a:t>
            </a:r>
            <a:r>
              <a:rPr lang="de-DE" sz="1600" b="1" i="1" dirty="0">
                <a:sym typeface="Wingdings" panose="05000000000000000000" pitchFamily="2" charset="2"/>
              </a:rPr>
              <a:t>MAXWENNS</a:t>
            </a:r>
            <a:r>
              <a:rPr lang="de-DE" sz="1600" dirty="0">
                <a:sym typeface="Wingdings" panose="05000000000000000000" pitchFamily="2" charset="2"/>
              </a:rPr>
              <a:t> und die </a:t>
            </a:r>
            <a:r>
              <a:rPr lang="de-DE" sz="1600" b="1" i="1" dirty="0">
                <a:sym typeface="Wingdings" panose="05000000000000000000" pitchFamily="2" charset="2"/>
              </a:rPr>
              <a:t>MINWENNS</a:t>
            </a:r>
            <a:r>
              <a:rPr lang="de-DE" sz="1600" dirty="0">
                <a:sym typeface="Wingdings" panose="05000000000000000000" pitchFamily="2" charset="2"/>
              </a:rPr>
              <a:t>-Funktionen verfügbar. Mittels dieser Funktionen kann der maximale bzw. minimale Wert eines Zellenbereichs ermittelt werden, wenn die angegebenen Kriterien übereinstimmen.</a:t>
            </a:r>
          </a:p>
          <a:p>
            <a:pPr marL="742950" lvl="1" indent="-285750">
              <a:buFont typeface="Wingdings" panose="05000000000000000000" pitchFamily="2" charset="2"/>
              <a:buChar char="Ø"/>
            </a:pPr>
            <a:endParaRPr lang="de-DE" sz="1600"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32</a:t>
            </a:fld>
            <a:endParaRPr lang="de-DE" dirty="0"/>
          </a:p>
        </p:txBody>
      </p:sp>
      <p:pic>
        <p:nvPicPr>
          <p:cNvPr id="4" name="Grafik 3">
            <a:extLst>
              <a:ext uri="{FF2B5EF4-FFF2-40B4-BE49-F238E27FC236}">
                <a16:creationId xmlns:a16="http://schemas.microsoft.com/office/drawing/2014/main" id="{0A0A5B02-B7C7-7159-5145-6A9DB4121F37}"/>
              </a:ext>
            </a:extLst>
          </p:cNvPr>
          <p:cNvPicPr>
            <a:picLocks noChangeAspect="1"/>
          </p:cNvPicPr>
          <p:nvPr/>
        </p:nvPicPr>
        <p:blipFill>
          <a:blip r:embed="rId3"/>
          <a:stretch>
            <a:fillRect/>
          </a:stretch>
        </p:blipFill>
        <p:spPr>
          <a:xfrm>
            <a:off x="590365" y="4185756"/>
            <a:ext cx="7963270" cy="814524"/>
          </a:xfrm>
          <a:prstGeom prst="rect">
            <a:avLst/>
          </a:prstGeom>
        </p:spPr>
      </p:pic>
    </p:spTree>
    <p:extLst>
      <p:ext uri="{BB962C8B-B14F-4D97-AF65-F5344CB8AC3E}">
        <p14:creationId xmlns:p14="http://schemas.microsoft.com/office/powerpoint/2010/main" val="2684017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B65A6D7-E373-1F73-E2B3-47A1C823D7B0}"/>
              </a:ext>
            </a:extLst>
          </p:cNvPr>
          <p:cNvPicPr>
            <a:picLocks noChangeAspect="1"/>
          </p:cNvPicPr>
          <p:nvPr/>
        </p:nvPicPr>
        <p:blipFill>
          <a:blip r:embed="rId3"/>
          <a:stretch>
            <a:fillRect/>
          </a:stretch>
        </p:blipFill>
        <p:spPr>
          <a:xfrm>
            <a:off x="415588" y="3727896"/>
            <a:ext cx="5915851" cy="1781424"/>
          </a:xfrm>
          <a:prstGeom prst="rect">
            <a:avLst/>
          </a:prstGeom>
        </p:spPr>
      </p:pic>
      <p:sp>
        <p:nvSpPr>
          <p:cNvPr id="19" name="Textfeld 18">
            <a:extLst>
              <a:ext uri="{FF2B5EF4-FFF2-40B4-BE49-F238E27FC236}">
                <a16:creationId xmlns:a16="http://schemas.microsoft.com/office/drawing/2014/main" id="{1BEC79AD-68A3-3218-4DA9-CCD5D6FB1910}"/>
              </a:ext>
            </a:extLst>
          </p:cNvPr>
          <p:cNvSpPr txBox="1"/>
          <p:nvPr/>
        </p:nvSpPr>
        <p:spPr>
          <a:xfrm>
            <a:off x="340963" y="2073466"/>
            <a:ext cx="8803037" cy="5339923"/>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SVERWEIS</a:t>
            </a:r>
          </a:p>
          <a:p>
            <a:r>
              <a:rPr lang="de-DE" sz="1600" dirty="0">
                <a:sym typeface="Wingdings" panose="05000000000000000000" pitchFamily="2" charset="2"/>
              </a:rPr>
              <a:t>Hängt das Ergebnis einer Berechnung von einer Vielzahl verschiedener Kriterien ab, setzen Sie die Funktionen SVERWEIS, WVERWEIS bzw. XVERWEIS ein.</a:t>
            </a:r>
          </a:p>
          <a:p>
            <a:r>
              <a:rPr lang="de-DE" sz="1600" dirty="0">
                <a:sym typeface="Wingdings" panose="05000000000000000000" pitchFamily="2" charset="2"/>
              </a:rPr>
              <a:t>Beispiel – Provisionsberechnung für Außendienstmitarbeiter</a:t>
            </a:r>
          </a:p>
          <a:p>
            <a:r>
              <a:rPr lang="de-DE" sz="1600" dirty="0">
                <a:sym typeface="Wingdings" panose="05000000000000000000" pitchFamily="2" charset="2"/>
              </a:rPr>
              <a:t>Die Provisionshöhe hängt vom erzielten Umsatz ab. Zwischen 100.000 € und 199.999 € werden z. B.  5 % des erzielten Umsatzes als Provision gezahlt.</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r>
              <a:rPr lang="de-DE" sz="1600" dirty="0">
                <a:sym typeface="Wingdings" panose="05000000000000000000" pitchFamily="2" charset="2"/>
              </a:rPr>
              <a:t>	</a:t>
            </a:r>
          </a:p>
          <a:p>
            <a:r>
              <a:rPr lang="de-DE" sz="1600" dirty="0">
                <a:sym typeface="Wingdings" panose="05000000000000000000" pitchFamily="2" charset="2"/>
              </a:rPr>
              <a:t> </a:t>
            </a:r>
          </a:p>
          <a:p>
            <a:pPr marL="742950" lvl="1" indent="-285750">
              <a:buFont typeface="Wingdings" panose="05000000000000000000" pitchFamily="2" charset="2"/>
              <a:buChar char="Ø"/>
            </a:pPr>
            <a:endParaRPr lang="de-DE" sz="1600" dirty="0">
              <a:sym typeface="Wingdings" panose="05000000000000000000" pitchFamily="2" charset="2"/>
            </a:endParaRPr>
          </a:p>
          <a:p>
            <a:endParaRPr lang="de-DE" sz="5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33</a:t>
            </a:fld>
            <a:endParaRPr lang="de-DE" dirty="0"/>
          </a:p>
        </p:txBody>
      </p:sp>
      <p:sp>
        <p:nvSpPr>
          <p:cNvPr id="6" name="Rechteck 5">
            <a:extLst>
              <a:ext uri="{FF2B5EF4-FFF2-40B4-BE49-F238E27FC236}">
                <a16:creationId xmlns:a16="http://schemas.microsoft.com/office/drawing/2014/main" id="{B3AB25CA-45EE-5F19-A3F0-8CCD2608B1DD}"/>
              </a:ext>
            </a:extLst>
          </p:cNvPr>
          <p:cNvSpPr/>
          <p:nvPr/>
        </p:nvSpPr>
        <p:spPr>
          <a:xfrm>
            <a:off x="4440266" y="4318085"/>
            <a:ext cx="1891173" cy="981884"/>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
        <p:nvSpPr>
          <p:cNvPr id="7" name="Legende: mit Pfeil nach links 6">
            <a:extLst>
              <a:ext uri="{FF2B5EF4-FFF2-40B4-BE49-F238E27FC236}">
                <a16:creationId xmlns:a16="http://schemas.microsoft.com/office/drawing/2014/main" id="{E9C354B8-ECB5-5D55-4630-E542517E2BAF}"/>
              </a:ext>
            </a:extLst>
          </p:cNvPr>
          <p:cNvSpPr/>
          <p:nvPr/>
        </p:nvSpPr>
        <p:spPr>
          <a:xfrm>
            <a:off x="6406064" y="4387789"/>
            <a:ext cx="1891173" cy="230819"/>
          </a:xfrm>
          <a:prstGeom prst="leftArrowCallout">
            <a:avLst>
              <a:gd name="adj1" fmla="val 25000"/>
              <a:gd name="adj2" fmla="val 25000"/>
              <a:gd name="adj3" fmla="val 25000"/>
              <a:gd name="adj4" fmla="val 8447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1200" b="1" dirty="0">
                <a:solidFill>
                  <a:schemeClr val="tx1"/>
                </a:solidFill>
              </a:rPr>
              <a:t>Matrix (Suchbereich)</a:t>
            </a:r>
          </a:p>
        </p:txBody>
      </p:sp>
      <p:sp>
        <p:nvSpPr>
          <p:cNvPr id="8" name="Legende: mit Pfeil nach oben 7">
            <a:extLst>
              <a:ext uri="{FF2B5EF4-FFF2-40B4-BE49-F238E27FC236}">
                <a16:creationId xmlns:a16="http://schemas.microsoft.com/office/drawing/2014/main" id="{E931787E-EC54-DA26-A6E6-A7D3DB20DEC0}"/>
              </a:ext>
            </a:extLst>
          </p:cNvPr>
          <p:cNvSpPr/>
          <p:nvPr/>
        </p:nvSpPr>
        <p:spPr>
          <a:xfrm>
            <a:off x="5035119" y="5328230"/>
            <a:ext cx="1518081" cy="538713"/>
          </a:xfrm>
          <a:prstGeom prst="upArrowCallout">
            <a:avLst>
              <a:gd name="adj1" fmla="val 8520"/>
              <a:gd name="adj2" fmla="val 15112"/>
              <a:gd name="adj3" fmla="val 25000"/>
              <a:gd name="adj4" fmla="val 4514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1200" b="1" dirty="0">
                <a:solidFill>
                  <a:schemeClr val="tx1"/>
                </a:solidFill>
              </a:rPr>
              <a:t>Spaltenindex</a:t>
            </a:r>
          </a:p>
        </p:txBody>
      </p:sp>
      <p:sp>
        <p:nvSpPr>
          <p:cNvPr id="9" name="Legende: mit Pfeil nach oben 8">
            <a:extLst>
              <a:ext uri="{FF2B5EF4-FFF2-40B4-BE49-F238E27FC236}">
                <a16:creationId xmlns:a16="http://schemas.microsoft.com/office/drawing/2014/main" id="{5B2D3FCB-A812-9E7B-ABF4-5F93DD812E35}"/>
              </a:ext>
            </a:extLst>
          </p:cNvPr>
          <p:cNvSpPr/>
          <p:nvPr/>
        </p:nvSpPr>
        <p:spPr>
          <a:xfrm>
            <a:off x="2432482" y="5509320"/>
            <a:ext cx="1439663" cy="634028"/>
          </a:xfrm>
          <a:prstGeom prst="upArrowCallout">
            <a:avLst>
              <a:gd name="adj1" fmla="val 8520"/>
              <a:gd name="adj2" fmla="val 15112"/>
              <a:gd name="adj3" fmla="val 25000"/>
              <a:gd name="adj4" fmla="val 6054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1200" b="1" dirty="0">
                <a:solidFill>
                  <a:schemeClr val="tx1"/>
                </a:solidFill>
              </a:rPr>
              <a:t>Spalte mit der Funktion SVERWEIS</a:t>
            </a:r>
          </a:p>
        </p:txBody>
      </p:sp>
      <p:sp>
        <p:nvSpPr>
          <p:cNvPr id="10" name="Legende: mit Pfeil nach oben 9">
            <a:extLst>
              <a:ext uri="{FF2B5EF4-FFF2-40B4-BE49-F238E27FC236}">
                <a16:creationId xmlns:a16="http://schemas.microsoft.com/office/drawing/2014/main" id="{586EC742-AFF5-5671-16A6-61E22A862B67}"/>
              </a:ext>
            </a:extLst>
          </p:cNvPr>
          <p:cNvSpPr/>
          <p:nvPr/>
        </p:nvSpPr>
        <p:spPr>
          <a:xfrm>
            <a:off x="918194" y="5509320"/>
            <a:ext cx="1439663" cy="634028"/>
          </a:xfrm>
          <a:prstGeom prst="upArrowCallout">
            <a:avLst>
              <a:gd name="adj1" fmla="val 8520"/>
              <a:gd name="adj2" fmla="val 15112"/>
              <a:gd name="adj3" fmla="val 25000"/>
              <a:gd name="adj4" fmla="val 6054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1200" b="1" dirty="0">
                <a:solidFill>
                  <a:schemeClr val="tx1"/>
                </a:solidFill>
              </a:rPr>
              <a:t>Spalte mit Suchkriterien</a:t>
            </a:r>
          </a:p>
        </p:txBody>
      </p:sp>
    </p:spTree>
    <p:extLst>
      <p:ext uri="{BB962C8B-B14F-4D97-AF65-F5344CB8AC3E}">
        <p14:creationId xmlns:p14="http://schemas.microsoft.com/office/powerpoint/2010/main" val="603156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738664"/>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SVERWEIS</a:t>
            </a:r>
          </a:p>
          <a:p>
            <a:endParaRPr lang="de-DE" sz="700" u="sng" dirty="0">
              <a:solidFill>
                <a:schemeClr val="accent6">
                  <a:lumMod val="75000"/>
                </a:schemeClr>
              </a:solidFill>
              <a:sym typeface="Wingdings" panose="05000000000000000000" pitchFamily="2" charset="2"/>
            </a:endParaRPr>
          </a:p>
          <a:p>
            <a:r>
              <a:rPr lang="de-DE" dirty="0">
                <a:sym typeface="Wingdings" panose="05000000000000000000" pitchFamily="2" charset="2"/>
              </a:rPr>
              <a:t>SVERWEIS(</a:t>
            </a:r>
            <a:r>
              <a:rPr lang="de-DE" dirty="0" err="1">
                <a:sym typeface="Wingdings" panose="05000000000000000000" pitchFamily="2" charset="2"/>
              </a:rPr>
              <a:t>Suchkriterium;Matrix;Spaltenindex;Bereich_Verweis</a:t>
            </a:r>
            <a:r>
              <a:rPr lang="de-DE" dirty="0">
                <a:sym typeface="Wingdings" panose="05000000000000000000" pitchFamily="2" charset="2"/>
              </a:rPr>
              <a:t>)</a:t>
            </a:r>
            <a:endParaRPr lang="de-DE" sz="12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34</a:t>
            </a:fld>
            <a:endParaRPr lang="de-DE" dirty="0"/>
          </a:p>
        </p:txBody>
      </p:sp>
      <p:graphicFrame>
        <p:nvGraphicFramePr>
          <p:cNvPr id="2" name="Tabelle 3">
            <a:extLst>
              <a:ext uri="{FF2B5EF4-FFF2-40B4-BE49-F238E27FC236}">
                <a16:creationId xmlns:a16="http://schemas.microsoft.com/office/drawing/2014/main" id="{D8386863-4139-B4D8-D72A-3838C6525ECF}"/>
              </a:ext>
            </a:extLst>
          </p:cNvPr>
          <p:cNvGraphicFramePr>
            <a:graphicFrameLocks noGrp="1"/>
          </p:cNvGraphicFramePr>
          <p:nvPr>
            <p:extLst>
              <p:ext uri="{D42A27DB-BD31-4B8C-83A1-F6EECF244321}">
                <p14:modId xmlns:p14="http://schemas.microsoft.com/office/powerpoint/2010/main" val="4174626611"/>
              </p:ext>
            </p:extLst>
          </p:nvPr>
        </p:nvGraphicFramePr>
        <p:xfrm>
          <a:off x="325466" y="2879388"/>
          <a:ext cx="8728412" cy="3606800"/>
        </p:xfrm>
        <a:graphic>
          <a:graphicData uri="http://schemas.openxmlformats.org/drawingml/2006/table">
            <a:tbl>
              <a:tblPr firstRow="1" bandRow="1">
                <a:tableStyleId>{5C22544A-7EE6-4342-B048-85BDC9FD1C3A}</a:tableStyleId>
              </a:tblPr>
              <a:tblGrid>
                <a:gridCol w="1669485">
                  <a:extLst>
                    <a:ext uri="{9D8B030D-6E8A-4147-A177-3AD203B41FA5}">
                      <a16:colId xmlns:a16="http://schemas.microsoft.com/office/drawing/2014/main" val="1563964780"/>
                    </a:ext>
                  </a:extLst>
                </a:gridCol>
                <a:gridCol w="7058927">
                  <a:extLst>
                    <a:ext uri="{9D8B030D-6E8A-4147-A177-3AD203B41FA5}">
                      <a16:colId xmlns:a16="http://schemas.microsoft.com/office/drawing/2014/main" val="1247780266"/>
                    </a:ext>
                  </a:extLst>
                </a:gridCol>
              </a:tblGrid>
              <a:tr h="143918">
                <a:tc>
                  <a:txBody>
                    <a:bodyPr/>
                    <a:lstStyle/>
                    <a:p>
                      <a:r>
                        <a:rPr lang="de-DE" sz="1400" dirty="0"/>
                        <a:t>Argument</a:t>
                      </a:r>
                    </a:p>
                  </a:txBody>
                  <a:tcPr/>
                </a:tc>
                <a:tc>
                  <a:txBody>
                    <a:bodyPr/>
                    <a:lstStyle/>
                    <a:p>
                      <a:r>
                        <a:rPr lang="de-DE" sz="1400" dirty="0"/>
                        <a:t>Erläuterung</a:t>
                      </a:r>
                    </a:p>
                  </a:txBody>
                  <a:tcPr/>
                </a:tc>
                <a:extLst>
                  <a:ext uri="{0D108BD9-81ED-4DB2-BD59-A6C34878D82A}">
                    <a16:rowId xmlns:a16="http://schemas.microsoft.com/office/drawing/2014/main" val="2629187197"/>
                  </a:ext>
                </a:extLst>
              </a:tr>
              <a:tr h="370840">
                <a:tc>
                  <a:txBody>
                    <a:bodyPr/>
                    <a:lstStyle/>
                    <a:p>
                      <a:r>
                        <a:rPr lang="de-DE" sz="1200" b="1" dirty="0"/>
                        <a:t>Suchkriterium</a:t>
                      </a:r>
                    </a:p>
                  </a:txBody>
                  <a:tcPr/>
                </a:tc>
                <a:tc>
                  <a:txBody>
                    <a:bodyPr/>
                    <a:lstStyle/>
                    <a:p>
                      <a:r>
                        <a:rPr lang="de-DE" sz="1200" dirty="0"/>
                        <a:t>Der Wert, der in der ersten Spalte des im Argument </a:t>
                      </a:r>
                      <a:r>
                        <a:rPr lang="de-DE" sz="1200" i="1" dirty="0"/>
                        <a:t>Matrix</a:t>
                      </a:r>
                      <a:r>
                        <a:rPr lang="de-DE" sz="1200" dirty="0"/>
                        <a:t> festgelegten Bereichs ermittelt werden soll</a:t>
                      </a:r>
                    </a:p>
                  </a:txBody>
                  <a:tcPr/>
                </a:tc>
                <a:extLst>
                  <a:ext uri="{0D108BD9-81ED-4DB2-BD59-A6C34878D82A}">
                    <a16:rowId xmlns:a16="http://schemas.microsoft.com/office/drawing/2014/main" val="135099323"/>
                  </a:ext>
                </a:extLst>
              </a:tr>
              <a:tr h="370840">
                <a:tc>
                  <a:txBody>
                    <a:bodyPr/>
                    <a:lstStyle/>
                    <a:p>
                      <a:r>
                        <a:rPr lang="de-DE" sz="1200" b="1" dirty="0"/>
                        <a:t>Matrix</a:t>
                      </a:r>
                    </a:p>
                  </a:txBody>
                  <a:tcPr/>
                </a:tc>
                <a:tc>
                  <a:txBody>
                    <a:bodyPr/>
                    <a:lstStyle/>
                    <a:p>
                      <a:r>
                        <a:rPr lang="de-DE" sz="1200" dirty="0"/>
                        <a:t>Bereich, in dem die gesuchten Informationen (Suchkriterium und korrespondierender Wert) gesucht werden.</a:t>
                      </a:r>
                    </a:p>
                  </a:txBody>
                  <a:tcPr/>
                </a:tc>
                <a:extLst>
                  <a:ext uri="{0D108BD9-81ED-4DB2-BD59-A6C34878D82A}">
                    <a16:rowId xmlns:a16="http://schemas.microsoft.com/office/drawing/2014/main" val="1985039863"/>
                  </a:ext>
                </a:extLst>
              </a:tr>
              <a:tr h="370840">
                <a:tc>
                  <a:txBody>
                    <a:bodyPr/>
                    <a:lstStyle/>
                    <a:p>
                      <a:r>
                        <a:rPr lang="de-DE" sz="1200" b="1" dirty="0"/>
                        <a:t>Spaltenindex</a:t>
                      </a:r>
                    </a:p>
                  </a:txBody>
                  <a:tcPr/>
                </a:tc>
                <a:tc>
                  <a:txBody>
                    <a:bodyPr/>
                    <a:lstStyle/>
                    <a:p>
                      <a:r>
                        <a:rPr lang="de-DE" sz="1200" dirty="0"/>
                        <a:t>Gibt innerhalb des im Argument </a:t>
                      </a:r>
                      <a:r>
                        <a:rPr lang="de-DE" sz="1200" i="1" dirty="0"/>
                        <a:t>Matrix</a:t>
                      </a:r>
                      <a:r>
                        <a:rPr lang="de-DE" sz="1200" dirty="0"/>
                        <a:t> festgelegten Bereichs die Nummer der Spalte an, aus welcher der entsprechende Wert als Ergebnis übernommen werden soll.</a:t>
                      </a:r>
                    </a:p>
                  </a:txBody>
                  <a:tcPr/>
                </a:tc>
                <a:extLst>
                  <a:ext uri="{0D108BD9-81ED-4DB2-BD59-A6C34878D82A}">
                    <a16:rowId xmlns:a16="http://schemas.microsoft.com/office/drawing/2014/main" val="2795470572"/>
                  </a:ext>
                </a:extLst>
              </a:tr>
              <a:tr h="370840">
                <a:tc>
                  <a:txBody>
                    <a:bodyPr/>
                    <a:lstStyle/>
                    <a:p>
                      <a:r>
                        <a:rPr lang="de-DE" sz="1200" b="1" dirty="0" err="1"/>
                        <a:t>Bereich_Verweis</a:t>
                      </a:r>
                      <a:endParaRPr lang="de-DE" sz="1200" b="1" dirty="0"/>
                    </a:p>
                    <a:p>
                      <a:r>
                        <a:rPr lang="de-DE" sz="1050" b="1" i="1" dirty="0"/>
                        <a:t>(muss nicht angegeben werden)</a:t>
                      </a:r>
                    </a:p>
                  </a:txBody>
                  <a:tcPr/>
                </a:tc>
                <a:tc>
                  <a:txBody>
                    <a:bodyPr/>
                    <a:lstStyle/>
                    <a:p>
                      <a:r>
                        <a:rPr lang="de-DE" sz="1200" dirty="0"/>
                        <a:t>Legt fest, wie die Werte im zu durchsuchenden Bereich </a:t>
                      </a:r>
                      <a:r>
                        <a:rPr lang="de-DE" sz="1200" i="1" dirty="0"/>
                        <a:t>(Argument Matrix) </a:t>
                      </a:r>
                      <a:r>
                        <a:rPr lang="de-DE" sz="1200" dirty="0"/>
                        <a:t>angeordnet sein müssen:</a:t>
                      </a:r>
                    </a:p>
                    <a:p>
                      <a:r>
                        <a:rPr lang="de-DE" sz="1200" b="1" dirty="0"/>
                        <a:t>Fall 1: </a:t>
                      </a:r>
                      <a:r>
                        <a:rPr lang="de-DE" sz="1200" dirty="0"/>
                        <a:t>Das Argument wird nicht angegeben bzw. der Wahrheitswert </a:t>
                      </a:r>
                      <a:r>
                        <a:rPr lang="de-DE" sz="1200" b="1" i="1" dirty="0"/>
                        <a:t>Wahr</a:t>
                      </a:r>
                      <a:r>
                        <a:rPr lang="de-DE" sz="1200" dirty="0"/>
                        <a:t> wird als Argument eingesetzt.</a:t>
                      </a:r>
                    </a:p>
                    <a:p>
                      <a:r>
                        <a:rPr lang="de-DE" sz="1200" dirty="0"/>
                        <a:t>   </a:t>
                      </a:r>
                      <a:r>
                        <a:rPr lang="de-DE" sz="1200" dirty="0">
                          <a:sym typeface="Wingdings" panose="05000000000000000000" pitchFamily="2" charset="2"/>
                        </a:rPr>
                        <a:t> Die Einträge in der ersten Spalte der Matrix müssen aufsteigend sortiert sein.</a:t>
                      </a:r>
                    </a:p>
                    <a:p>
                      <a:r>
                        <a:rPr lang="de-DE" sz="1200" dirty="0">
                          <a:sym typeface="Wingdings" panose="05000000000000000000" pitchFamily="2" charset="2"/>
                        </a:rPr>
                        <a:t>    Findet die Funktion keinen Wert, der exakt mit dem Suchkriterium übereinstimmt, wird automatisch der           </a:t>
                      </a:r>
                    </a:p>
                    <a:p>
                      <a:r>
                        <a:rPr lang="de-DE" sz="1200" dirty="0">
                          <a:sym typeface="Wingdings" panose="05000000000000000000" pitchFamily="2" charset="2"/>
                        </a:rPr>
                        <a:t>        nächstkleinere Wert in der Indexspalte als Ergebnis ausgegeben.</a:t>
                      </a:r>
                    </a:p>
                    <a:p>
                      <a:r>
                        <a:rPr lang="de-DE" sz="1200" dirty="0">
                          <a:sym typeface="Wingdings" panose="05000000000000000000" pitchFamily="2" charset="2"/>
                        </a:rPr>
                        <a:t>    Ist das Suchkriterium kleiner als der erste Eintrag der Matrix, erscheint der Fehlerwert </a:t>
                      </a:r>
                      <a:r>
                        <a:rPr lang="de-DE" sz="1200" i="1" dirty="0">
                          <a:sym typeface="Wingdings" panose="05000000000000000000" pitchFamily="2" charset="2"/>
                        </a:rPr>
                        <a:t>#NV</a:t>
                      </a:r>
                    </a:p>
                    <a:p>
                      <a:endParaRPr lang="de-DE" sz="1200" dirty="0">
                        <a:sym typeface="Wingdings" panose="05000000000000000000" pitchFamily="2" charset="2"/>
                      </a:endParaRPr>
                    </a:p>
                    <a:p>
                      <a:r>
                        <a:rPr lang="de-DE" sz="1200" b="1" dirty="0">
                          <a:sym typeface="Wingdings" panose="05000000000000000000" pitchFamily="2" charset="2"/>
                        </a:rPr>
                        <a:t>Fall 2: </a:t>
                      </a:r>
                      <a:r>
                        <a:rPr lang="de-DE" sz="1200" dirty="0">
                          <a:sym typeface="Wingdings" panose="05000000000000000000" pitchFamily="2" charset="2"/>
                        </a:rPr>
                        <a:t>Als Argument wird der Wahrheitswert </a:t>
                      </a:r>
                      <a:r>
                        <a:rPr lang="de-DE" sz="1200" b="1" i="1" dirty="0">
                          <a:sym typeface="Wingdings" panose="05000000000000000000" pitchFamily="2" charset="2"/>
                        </a:rPr>
                        <a:t>Falsch</a:t>
                      </a:r>
                      <a:r>
                        <a:rPr lang="de-DE" sz="1200" dirty="0">
                          <a:sym typeface="Wingdings" panose="05000000000000000000" pitchFamily="2" charset="2"/>
                        </a:rPr>
                        <a:t> eingesetzt.</a:t>
                      </a:r>
                    </a:p>
                    <a:p>
                      <a:r>
                        <a:rPr lang="de-DE" sz="1200" dirty="0">
                          <a:sym typeface="Wingdings" panose="05000000000000000000" pitchFamily="2" charset="2"/>
                        </a:rPr>
                        <a:t>    Die Einträge in der ersten Spalte der Matrix können unsortiert sein.</a:t>
                      </a:r>
                    </a:p>
                    <a:p>
                      <a:r>
                        <a:rPr lang="de-DE" sz="1200" dirty="0">
                          <a:sym typeface="Wingdings" panose="05000000000000000000" pitchFamily="2" charset="2"/>
                        </a:rPr>
                        <a:t>    Excel durchsucht die Matrix in diesem Fall nach einer exakten Übereinstimmung mit dem Suchkriterium.</a:t>
                      </a:r>
                    </a:p>
                    <a:p>
                      <a:r>
                        <a:rPr lang="de-DE" sz="1200" dirty="0">
                          <a:sym typeface="Wingdings" panose="05000000000000000000" pitchFamily="2" charset="2"/>
                        </a:rPr>
                        <a:t>    Wird der identische Wert nicht gefunden, erschein der Fehlerwert </a:t>
                      </a:r>
                      <a:r>
                        <a:rPr lang="de-DE" sz="1200" i="1" dirty="0">
                          <a:sym typeface="Wingdings" panose="05000000000000000000" pitchFamily="2" charset="2"/>
                        </a:rPr>
                        <a:t>#NV</a:t>
                      </a:r>
                      <a:endParaRPr lang="de-DE" sz="1200" i="1" dirty="0"/>
                    </a:p>
                  </a:txBody>
                  <a:tcPr/>
                </a:tc>
                <a:extLst>
                  <a:ext uri="{0D108BD9-81ED-4DB2-BD59-A6C34878D82A}">
                    <a16:rowId xmlns:a16="http://schemas.microsoft.com/office/drawing/2014/main" val="3189008638"/>
                  </a:ext>
                </a:extLst>
              </a:tr>
            </a:tbl>
          </a:graphicData>
        </a:graphic>
      </p:graphicFrame>
    </p:spTree>
    <p:extLst>
      <p:ext uri="{BB962C8B-B14F-4D97-AF65-F5344CB8AC3E}">
        <p14:creationId xmlns:p14="http://schemas.microsoft.com/office/powerpoint/2010/main" val="4017147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1923604"/>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WVERWEIS</a:t>
            </a:r>
          </a:p>
          <a:p>
            <a:endParaRPr lang="de-DE" sz="700" u="sng" dirty="0">
              <a:solidFill>
                <a:schemeClr val="accent6">
                  <a:lumMod val="75000"/>
                </a:schemeClr>
              </a:solidFill>
              <a:sym typeface="Wingdings" panose="05000000000000000000" pitchFamily="2" charset="2"/>
            </a:endParaRPr>
          </a:p>
          <a:p>
            <a:r>
              <a:rPr lang="de-DE" dirty="0">
                <a:sym typeface="Wingdings" panose="05000000000000000000" pitchFamily="2" charset="2"/>
              </a:rPr>
              <a:t>WVERWEIS(</a:t>
            </a:r>
            <a:r>
              <a:rPr lang="de-DE" dirty="0" err="1">
                <a:sym typeface="Wingdings" panose="05000000000000000000" pitchFamily="2" charset="2"/>
              </a:rPr>
              <a:t>Suchkriterium;Matrix;</a:t>
            </a:r>
            <a:r>
              <a:rPr lang="de-DE" b="1" dirty="0" err="1">
                <a:sym typeface="Wingdings" panose="05000000000000000000" pitchFamily="2" charset="2"/>
              </a:rPr>
              <a:t>ZEILEN</a:t>
            </a:r>
            <a:r>
              <a:rPr lang="de-DE" dirty="0" err="1">
                <a:sym typeface="Wingdings" panose="05000000000000000000" pitchFamily="2" charset="2"/>
              </a:rPr>
              <a:t>index;Bereich_Verweis</a:t>
            </a:r>
            <a:r>
              <a:rPr lang="de-DE" dirty="0">
                <a:sym typeface="Wingdings" panose="05000000000000000000" pitchFamily="2" charset="2"/>
              </a:rPr>
              <a:t>)</a:t>
            </a:r>
          </a:p>
          <a:p>
            <a:endParaRPr lang="de-DE" sz="1200" u="sng" dirty="0">
              <a:sym typeface="Wingdings" panose="05000000000000000000" pitchFamily="2" charset="2"/>
            </a:endParaRPr>
          </a:p>
          <a:p>
            <a:r>
              <a:rPr lang="de-DE" dirty="0">
                <a:sym typeface="Wingdings" panose="05000000000000000000" pitchFamily="2" charset="2"/>
              </a:rPr>
              <a:t>Die Funktion </a:t>
            </a:r>
            <a:r>
              <a:rPr lang="de-DE" b="1" i="1" dirty="0">
                <a:sym typeface="Wingdings" panose="05000000000000000000" pitchFamily="2" charset="2"/>
              </a:rPr>
              <a:t>WVERWEIS</a:t>
            </a:r>
            <a:r>
              <a:rPr lang="de-DE" dirty="0">
                <a:sym typeface="Wingdings" panose="05000000000000000000" pitchFamily="2" charset="2"/>
              </a:rPr>
              <a:t> arbeitet ähnlich wie die Funktion </a:t>
            </a:r>
            <a:r>
              <a:rPr lang="de-DE" i="1" dirty="0">
                <a:sym typeface="Wingdings" panose="05000000000000000000" pitchFamily="2" charset="2"/>
              </a:rPr>
              <a:t>SVERWEIS</a:t>
            </a:r>
            <a:r>
              <a:rPr lang="de-DE" dirty="0">
                <a:sym typeface="Wingdings" panose="05000000000000000000" pitchFamily="2" charset="2"/>
              </a:rPr>
              <a:t>. Der einzige Unterschied besteht darin, dass bei der Funktion </a:t>
            </a:r>
            <a:r>
              <a:rPr lang="de-DE" i="1" dirty="0">
                <a:sym typeface="Wingdings" panose="05000000000000000000" pitchFamily="2" charset="2"/>
              </a:rPr>
              <a:t>WVERWEIS</a:t>
            </a:r>
            <a:r>
              <a:rPr lang="de-DE" dirty="0">
                <a:sym typeface="Wingdings" panose="05000000000000000000" pitchFamily="2" charset="2"/>
              </a:rPr>
              <a:t> der erste </a:t>
            </a:r>
            <a:r>
              <a:rPr lang="de-DE" b="1" u="sng" dirty="0">
                <a:sym typeface="Wingdings" panose="05000000000000000000" pitchFamily="2" charset="2"/>
              </a:rPr>
              <a:t>ZEILE</a:t>
            </a:r>
            <a:r>
              <a:rPr lang="de-DE" dirty="0">
                <a:sym typeface="Wingdings" panose="05000000000000000000" pitchFamily="2" charset="2"/>
              </a:rPr>
              <a:t> einer Matrix nach einem festgelegten Suchkriterium durchsucht wird.</a:t>
            </a:r>
          </a:p>
          <a:p>
            <a:endParaRPr lang="de-DE" sz="12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35</a:t>
            </a:fld>
            <a:endParaRPr lang="de-DE" dirty="0"/>
          </a:p>
        </p:txBody>
      </p:sp>
    </p:spTree>
    <p:extLst>
      <p:ext uri="{BB962C8B-B14F-4D97-AF65-F5344CB8AC3E}">
        <p14:creationId xmlns:p14="http://schemas.microsoft.com/office/powerpoint/2010/main" val="164593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6447919"/>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XVERWEIS</a:t>
            </a:r>
          </a:p>
          <a:p>
            <a:endParaRPr lang="de-DE" sz="700" u="sng" dirty="0">
              <a:solidFill>
                <a:schemeClr val="accent6">
                  <a:lumMod val="75000"/>
                </a:schemeClr>
              </a:solidFill>
              <a:sym typeface="Wingdings" panose="05000000000000000000" pitchFamily="2" charset="2"/>
            </a:endParaRPr>
          </a:p>
          <a:p>
            <a:r>
              <a:rPr lang="de-DE" sz="1600" dirty="0">
                <a:sym typeface="Wingdings" panose="05000000000000000000" pitchFamily="2" charset="2"/>
              </a:rPr>
              <a:t>Mit der Funktion XVERWEIS kann man, wie mit den Funktionen SVERWEIS und WVERWEIS in Spalten und Zeilen suchen, aber diese komplexe Funktion ermöglicht es bei Bedarf auch gleichzeitig in Zeilen, Spalten oder Tabellen und im erweiterten Such-/Vergleichsmodus zu suchen. </a:t>
            </a:r>
          </a:p>
          <a:p>
            <a:endParaRPr lang="de-DE" sz="1050" dirty="0">
              <a:sym typeface="Wingdings" panose="05000000000000000000" pitchFamily="2" charset="2"/>
            </a:endParaRPr>
          </a:p>
          <a:p>
            <a:r>
              <a:rPr lang="de-DE" sz="1600" b="1" dirty="0">
                <a:sym typeface="Wingdings" panose="05000000000000000000" pitchFamily="2" charset="2"/>
              </a:rPr>
              <a:t>Beispiel: </a:t>
            </a:r>
            <a:r>
              <a:rPr lang="de-DE" sz="1600" dirty="0">
                <a:sym typeface="Wingdings" panose="05000000000000000000" pitchFamily="2" charset="2"/>
              </a:rPr>
              <a:t>Sie möchten wissen, wie viel Entgelte für den Klient Huber bezahlt wurden und in welcher Wohngemeinschaft er wohnt.</a:t>
            </a: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r>
              <a:rPr lang="de-DE" dirty="0">
                <a:sym typeface="Wingdings" panose="05000000000000000000" pitchFamily="2" charset="2"/>
              </a:rPr>
              <a:t>XVERWEIS(</a:t>
            </a:r>
            <a:r>
              <a:rPr lang="de-DE" dirty="0" err="1">
                <a:sym typeface="Wingdings" panose="05000000000000000000" pitchFamily="2" charset="2"/>
              </a:rPr>
              <a:t>Suchkriterium;Suchmatrix;Rückgabematrix;wenn_nicht_gefunden</a:t>
            </a:r>
            <a:r>
              <a:rPr lang="de-DE" dirty="0">
                <a:sym typeface="Wingdings" panose="05000000000000000000" pitchFamily="2" charset="2"/>
              </a:rPr>
              <a:t>;</a:t>
            </a:r>
          </a:p>
          <a:p>
            <a:r>
              <a:rPr lang="de-DE" dirty="0">
                <a:sym typeface="Wingdings" panose="05000000000000000000" pitchFamily="2" charset="2"/>
              </a:rPr>
              <a:t>	           </a:t>
            </a:r>
            <a:r>
              <a:rPr lang="de-DE" dirty="0" err="1">
                <a:sym typeface="Wingdings" panose="05000000000000000000" pitchFamily="2" charset="2"/>
              </a:rPr>
              <a:t>Vergleichsmodus;Suchmodus</a:t>
            </a:r>
            <a:r>
              <a:rPr lang="de-DE" dirty="0">
                <a:sym typeface="Wingdings" panose="05000000000000000000" pitchFamily="2" charset="2"/>
              </a:rPr>
              <a:t>)</a:t>
            </a: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36</a:t>
            </a:fld>
            <a:endParaRPr lang="de-DE" dirty="0"/>
          </a:p>
        </p:txBody>
      </p:sp>
      <p:pic>
        <p:nvPicPr>
          <p:cNvPr id="3" name="Grafik 2">
            <a:extLst>
              <a:ext uri="{FF2B5EF4-FFF2-40B4-BE49-F238E27FC236}">
                <a16:creationId xmlns:a16="http://schemas.microsoft.com/office/drawing/2014/main" id="{30F8C2A5-AB36-D815-ACEF-0ABD06C3D8C9}"/>
              </a:ext>
            </a:extLst>
          </p:cNvPr>
          <p:cNvPicPr>
            <a:picLocks noChangeAspect="1"/>
          </p:cNvPicPr>
          <p:nvPr/>
        </p:nvPicPr>
        <p:blipFill>
          <a:blip r:embed="rId3"/>
          <a:stretch>
            <a:fillRect/>
          </a:stretch>
        </p:blipFill>
        <p:spPr>
          <a:xfrm>
            <a:off x="348713" y="3882566"/>
            <a:ext cx="8206353" cy="2103660"/>
          </a:xfrm>
          <a:prstGeom prst="rect">
            <a:avLst/>
          </a:prstGeom>
        </p:spPr>
      </p:pic>
    </p:spTree>
    <p:extLst>
      <p:ext uri="{BB962C8B-B14F-4D97-AF65-F5344CB8AC3E}">
        <p14:creationId xmlns:p14="http://schemas.microsoft.com/office/powerpoint/2010/main" val="2452970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1923604"/>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XVERWEIS</a:t>
            </a:r>
          </a:p>
          <a:p>
            <a:endParaRPr lang="de-DE" sz="700" u="sng" dirty="0">
              <a:solidFill>
                <a:schemeClr val="accent6">
                  <a:lumMod val="75000"/>
                </a:schemeClr>
              </a:solidFill>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a:p>
            <a:endParaRPr lang="de-DE" sz="12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Spezielle Funktionen einsetzen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37</a:t>
            </a:fld>
            <a:endParaRPr lang="de-DE" dirty="0"/>
          </a:p>
        </p:txBody>
      </p:sp>
      <p:graphicFrame>
        <p:nvGraphicFramePr>
          <p:cNvPr id="2" name="Tabelle 3">
            <a:extLst>
              <a:ext uri="{FF2B5EF4-FFF2-40B4-BE49-F238E27FC236}">
                <a16:creationId xmlns:a16="http://schemas.microsoft.com/office/drawing/2014/main" id="{E9822952-22A6-922D-54AA-0166EBAC994C}"/>
              </a:ext>
            </a:extLst>
          </p:cNvPr>
          <p:cNvGraphicFramePr>
            <a:graphicFrameLocks noGrp="1"/>
          </p:cNvGraphicFramePr>
          <p:nvPr>
            <p:extLst>
              <p:ext uri="{D42A27DB-BD31-4B8C-83A1-F6EECF244321}">
                <p14:modId xmlns:p14="http://schemas.microsoft.com/office/powerpoint/2010/main" val="102233969"/>
              </p:ext>
            </p:extLst>
          </p:nvPr>
        </p:nvGraphicFramePr>
        <p:xfrm>
          <a:off x="325465" y="2386088"/>
          <a:ext cx="7997125" cy="4335387"/>
        </p:xfrm>
        <a:graphic>
          <a:graphicData uri="http://schemas.openxmlformats.org/drawingml/2006/table">
            <a:tbl>
              <a:tblPr firstRow="1" bandRow="1">
                <a:tableStyleId>{5C22544A-7EE6-4342-B048-85BDC9FD1C3A}</a:tableStyleId>
              </a:tblPr>
              <a:tblGrid>
                <a:gridCol w="2181685">
                  <a:extLst>
                    <a:ext uri="{9D8B030D-6E8A-4147-A177-3AD203B41FA5}">
                      <a16:colId xmlns:a16="http://schemas.microsoft.com/office/drawing/2014/main" val="3957141819"/>
                    </a:ext>
                  </a:extLst>
                </a:gridCol>
                <a:gridCol w="5815440">
                  <a:extLst>
                    <a:ext uri="{9D8B030D-6E8A-4147-A177-3AD203B41FA5}">
                      <a16:colId xmlns:a16="http://schemas.microsoft.com/office/drawing/2014/main" val="1231642683"/>
                    </a:ext>
                  </a:extLst>
                </a:gridCol>
              </a:tblGrid>
              <a:tr h="372987">
                <a:tc>
                  <a:txBody>
                    <a:bodyPr/>
                    <a:lstStyle/>
                    <a:p>
                      <a:r>
                        <a:rPr lang="de-DE" dirty="0"/>
                        <a:t>Argument</a:t>
                      </a:r>
                    </a:p>
                  </a:txBody>
                  <a:tcPr/>
                </a:tc>
                <a:tc>
                  <a:txBody>
                    <a:bodyPr/>
                    <a:lstStyle/>
                    <a:p>
                      <a:r>
                        <a:rPr lang="de-DE" dirty="0"/>
                        <a:t>Erläuterung</a:t>
                      </a:r>
                    </a:p>
                  </a:txBody>
                  <a:tcPr/>
                </a:tc>
                <a:extLst>
                  <a:ext uri="{0D108BD9-81ED-4DB2-BD59-A6C34878D82A}">
                    <a16:rowId xmlns:a16="http://schemas.microsoft.com/office/drawing/2014/main" val="3144364149"/>
                  </a:ext>
                </a:extLst>
              </a:tr>
              <a:tr h="153955">
                <a:tc>
                  <a:txBody>
                    <a:bodyPr/>
                    <a:lstStyle/>
                    <a:p>
                      <a:r>
                        <a:rPr lang="de-DE" sz="1400" dirty="0"/>
                        <a:t>Suchkriterium</a:t>
                      </a:r>
                    </a:p>
                  </a:txBody>
                  <a:tcPr/>
                </a:tc>
                <a:tc>
                  <a:txBody>
                    <a:bodyPr/>
                    <a:lstStyle/>
                    <a:p>
                      <a:r>
                        <a:rPr lang="de-DE" sz="1400" dirty="0"/>
                        <a:t>Wert für die Suche</a:t>
                      </a:r>
                    </a:p>
                  </a:txBody>
                  <a:tcPr/>
                </a:tc>
                <a:extLst>
                  <a:ext uri="{0D108BD9-81ED-4DB2-BD59-A6C34878D82A}">
                    <a16:rowId xmlns:a16="http://schemas.microsoft.com/office/drawing/2014/main" val="935820327"/>
                  </a:ext>
                </a:extLst>
              </a:tr>
              <a:tr h="0">
                <a:tc>
                  <a:txBody>
                    <a:bodyPr/>
                    <a:lstStyle/>
                    <a:p>
                      <a:r>
                        <a:rPr lang="de-DE" sz="1400" dirty="0"/>
                        <a:t>Suchmatrix</a:t>
                      </a:r>
                    </a:p>
                  </a:txBody>
                  <a:tcPr/>
                </a:tc>
                <a:tc>
                  <a:txBody>
                    <a:bodyPr/>
                    <a:lstStyle/>
                    <a:p>
                      <a:r>
                        <a:rPr lang="de-DE" sz="1400" dirty="0"/>
                        <a:t>Bereich, der durchsucht werden soll</a:t>
                      </a:r>
                    </a:p>
                  </a:txBody>
                  <a:tcPr/>
                </a:tc>
                <a:extLst>
                  <a:ext uri="{0D108BD9-81ED-4DB2-BD59-A6C34878D82A}">
                    <a16:rowId xmlns:a16="http://schemas.microsoft.com/office/drawing/2014/main" val="2862326666"/>
                  </a:ext>
                </a:extLst>
              </a:tr>
              <a:tr h="203033">
                <a:tc>
                  <a:txBody>
                    <a:bodyPr/>
                    <a:lstStyle/>
                    <a:p>
                      <a:r>
                        <a:rPr lang="de-DE" sz="1400" dirty="0"/>
                        <a:t>Rückgabematrix</a:t>
                      </a:r>
                    </a:p>
                  </a:txBody>
                  <a:tcPr/>
                </a:tc>
                <a:tc>
                  <a:txBody>
                    <a:bodyPr/>
                    <a:lstStyle/>
                    <a:p>
                      <a:r>
                        <a:rPr lang="de-DE" sz="1400" dirty="0"/>
                        <a:t>Bereich, der zurückgeliefert werden soll</a:t>
                      </a:r>
                    </a:p>
                  </a:txBody>
                  <a:tcPr/>
                </a:tc>
                <a:extLst>
                  <a:ext uri="{0D108BD9-81ED-4DB2-BD59-A6C34878D82A}">
                    <a16:rowId xmlns:a16="http://schemas.microsoft.com/office/drawing/2014/main" val="1529263027"/>
                  </a:ext>
                </a:extLst>
              </a:tr>
              <a:tr h="812633">
                <a:tc>
                  <a:txBody>
                    <a:bodyPr/>
                    <a:lstStyle/>
                    <a:p>
                      <a:r>
                        <a:rPr lang="de-DE" sz="1400" dirty="0" err="1"/>
                        <a:t>Wenn_nicht_gefunden</a:t>
                      </a:r>
                      <a:r>
                        <a:rPr lang="de-DE" sz="1400" dirty="0"/>
                        <a:t> </a:t>
                      </a:r>
                      <a:r>
                        <a:rPr lang="de-DE" sz="1200" i="1" dirty="0"/>
                        <a:t>(muss nicht angegeben werden)</a:t>
                      </a:r>
                      <a:endParaRPr lang="de-DE" sz="1400" i="1" dirty="0"/>
                    </a:p>
                  </a:txBody>
                  <a:tcPr/>
                </a:tc>
                <a:tc>
                  <a:txBody>
                    <a:bodyPr/>
                    <a:lstStyle/>
                    <a:p>
                      <a:r>
                        <a:rPr lang="de-DE" sz="1400" dirty="0"/>
                        <a:t>Bei keiner gültigen Übereinstimmung wird der bereitgestellte „</a:t>
                      </a:r>
                      <a:r>
                        <a:rPr lang="de-DE" sz="1400" dirty="0" err="1"/>
                        <a:t>wenn_nicht_gefunden</a:t>
                      </a:r>
                      <a:r>
                        <a:rPr lang="de-DE" sz="1400" dirty="0"/>
                        <a:t>“-Text erzeugt.</a:t>
                      </a:r>
                    </a:p>
                    <a:p>
                      <a:r>
                        <a:rPr lang="de-DE" sz="1400" dirty="0"/>
                        <a:t>Bei keiner gültigen Übereinstimmung und fehlendem „</a:t>
                      </a:r>
                      <a:r>
                        <a:rPr lang="de-DE" sz="1400" dirty="0" err="1"/>
                        <a:t>wenn_nicht_gefunden</a:t>
                      </a:r>
                      <a:r>
                        <a:rPr lang="de-DE" sz="1400" dirty="0"/>
                        <a:t>“-Text erscheint der Fehlerwert #N/A</a:t>
                      </a:r>
                    </a:p>
                  </a:txBody>
                  <a:tcPr/>
                </a:tc>
                <a:extLst>
                  <a:ext uri="{0D108BD9-81ED-4DB2-BD59-A6C34878D82A}">
                    <a16:rowId xmlns:a16="http://schemas.microsoft.com/office/drawing/2014/main" val="2057140385"/>
                  </a:ext>
                </a:extLst>
              </a:tr>
              <a:tr h="1161862">
                <a:tc>
                  <a:txBody>
                    <a:bodyPr/>
                    <a:lstStyle/>
                    <a:p>
                      <a:r>
                        <a:rPr lang="de-DE" sz="1400" dirty="0"/>
                        <a:t>Vergleichsmodus</a:t>
                      </a:r>
                    </a:p>
                    <a:p>
                      <a:r>
                        <a:rPr lang="de-DE" sz="1200" i="1" dirty="0"/>
                        <a:t>(muss nicht angegeben werden)</a:t>
                      </a:r>
                      <a:endParaRPr lang="de-DE" sz="1400" i="1" dirty="0"/>
                    </a:p>
                  </a:txBody>
                  <a:tcPr/>
                </a:tc>
                <a:tc>
                  <a:txBody>
                    <a:bodyPr/>
                    <a:lstStyle/>
                    <a:p>
                      <a:r>
                        <a:rPr lang="de-DE" sz="1400" dirty="0"/>
                        <a:t>Gibt den Übereinstimmungstyp an: 0: genaue Übereinstimmung; wenn nicht, erscheint der Fehlerwert #N/V (Standard)</a:t>
                      </a:r>
                    </a:p>
                    <a:p>
                      <a:r>
                        <a:rPr lang="de-DE" sz="1400" dirty="0"/>
                        <a:t>-1: genaue Übereinstimmung, wenn nicht, wird der nächstkleinere Wert bereitgestellt.</a:t>
                      </a:r>
                    </a:p>
                    <a:p>
                      <a:r>
                        <a:rPr lang="de-DE" sz="1400" dirty="0"/>
                        <a:t>1: genaue Übereinstimmung, wenn nicht, wird der nächstgrößere Wert bereitgestellt.</a:t>
                      </a:r>
                    </a:p>
                  </a:txBody>
                  <a:tcPr/>
                </a:tc>
                <a:extLst>
                  <a:ext uri="{0D108BD9-81ED-4DB2-BD59-A6C34878D82A}">
                    <a16:rowId xmlns:a16="http://schemas.microsoft.com/office/drawing/2014/main" val="2737271844"/>
                  </a:ext>
                </a:extLst>
              </a:tr>
              <a:tr h="372987">
                <a:tc>
                  <a:txBody>
                    <a:bodyPr/>
                    <a:lstStyle/>
                    <a:p>
                      <a:r>
                        <a:rPr lang="de-DE" sz="1400" dirty="0"/>
                        <a:t>Suchmodus </a:t>
                      </a:r>
                    </a:p>
                    <a:p>
                      <a:r>
                        <a:rPr lang="de-DE" sz="1200" i="1" dirty="0"/>
                        <a:t>(muss nicht angegeben werden)</a:t>
                      </a:r>
                      <a:endParaRPr lang="de-DE" sz="1400" i="1" dirty="0"/>
                    </a:p>
                  </a:txBody>
                  <a:tcPr/>
                </a:tc>
                <a:tc>
                  <a:txBody>
                    <a:bodyPr/>
                    <a:lstStyle/>
                    <a:p>
                      <a:r>
                        <a:rPr lang="de-DE" sz="1400" dirty="0"/>
                        <a:t>Gibt den zu verwendenden Suchmodus an:</a:t>
                      </a:r>
                    </a:p>
                    <a:p>
                      <a:r>
                        <a:rPr lang="de-DE" sz="1400" dirty="0"/>
                        <a:t>1: Suche, die beim ersten Element beginnt (Standard)</a:t>
                      </a:r>
                    </a:p>
                    <a:p>
                      <a:r>
                        <a:rPr lang="de-DE" sz="1400" dirty="0"/>
                        <a:t>-1: Umgekehrte Suche, die beim letzten Element beginnt</a:t>
                      </a:r>
                    </a:p>
                  </a:txBody>
                  <a:tcPr/>
                </a:tc>
                <a:extLst>
                  <a:ext uri="{0D108BD9-81ED-4DB2-BD59-A6C34878D82A}">
                    <a16:rowId xmlns:a16="http://schemas.microsoft.com/office/drawing/2014/main" val="2599349692"/>
                  </a:ext>
                </a:extLst>
              </a:tr>
            </a:tbl>
          </a:graphicData>
        </a:graphic>
      </p:graphicFrame>
      <p:graphicFrame>
        <p:nvGraphicFramePr>
          <p:cNvPr id="4" name="Objekt 3">
            <a:extLst>
              <a:ext uri="{FF2B5EF4-FFF2-40B4-BE49-F238E27FC236}">
                <a16:creationId xmlns:a16="http://schemas.microsoft.com/office/drawing/2014/main" id="{1F1C310B-BC4D-0511-6EDC-D068590EC061}"/>
              </a:ext>
            </a:extLst>
          </p:cNvPr>
          <p:cNvGraphicFramePr>
            <a:graphicFrameLocks noChangeAspect="1"/>
          </p:cNvGraphicFramePr>
          <p:nvPr>
            <p:extLst>
              <p:ext uri="{D42A27DB-BD31-4B8C-83A1-F6EECF244321}">
                <p14:modId xmlns:p14="http://schemas.microsoft.com/office/powerpoint/2010/main" val="81539476"/>
              </p:ext>
            </p:extLst>
          </p:nvPr>
        </p:nvGraphicFramePr>
        <p:xfrm>
          <a:off x="8231034" y="5814277"/>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400" imgH="771525" progId="Excel.Sheet.12">
                  <p:embed/>
                </p:oleObj>
              </mc:Choice>
              <mc:Fallback>
                <p:oleObj name="Worksheet" showAsIcon="1" r:id="rId3" imgW="914400" imgH="771525" progId="Excel.Sheet.12">
                  <p:embed/>
                  <p:pic>
                    <p:nvPicPr>
                      <p:cNvPr id="0" name=""/>
                      <p:cNvPicPr/>
                      <p:nvPr/>
                    </p:nvPicPr>
                    <p:blipFill>
                      <a:blip r:embed="rId4"/>
                      <a:stretch>
                        <a:fillRect/>
                      </a:stretch>
                    </p:blipFill>
                    <p:spPr>
                      <a:xfrm>
                        <a:off x="8231034" y="581427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18104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5109091"/>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ym typeface="Wingdings" panose="05000000000000000000" pitchFamily="2" charset="2"/>
              </a:rPr>
              <a:t>Öffnen Sie die Übungsdatei </a:t>
            </a:r>
            <a:r>
              <a:rPr lang="de-DE" sz="1600" i="1" dirty="0">
                <a:sym typeface="Wingdings" panose="05000000000000000000" pitchFamily="2" charset="2"/>
              </a:rPr>
              <a:t>8. Übung Bonus.xlsx</a:t>
            </a:r>
          </a:p>
          <a:p>
            <a:endParaRPr lang="de-DE" sz="500" dirty="0">
              <a:sym typeface="Wingdings" panose="05000000000000000000" pitchFamily="2" charset="2"/>
            </a:endParaRPr>
          </a:p>
          <a:p>
            <a:pPr lvl="1"/>
            <a:r>
              <a:rPr lang="de-DE" sz="1600" dirty="0">
                <a:sym typeface="Wingdings" panose="05000000000000000000" pitchFamily="2" charset="2"/>
              </a:rPr>
              <a:t>Bei einem Jahresumsatz von mind. 300.000 € soll der Bonus 2 % betragen. Bei einem geringeren Jahresumsatz soll kein Bonus (0 %) bezahlt werden. Berechnen Sie in Spalte D mithilfe der WENN-Funktion den Prozentsatz, den die Filialleiter erhalten</a:t>
            </a:r>
          </a:p>
          <a:p>
            <a:endParaRPr lang="de-DE" sz="1600" dirty="0">
              <a:sym typeface="Wingdings" panose="05000000000000000000" pitchFamily="2" charset="2"/>
            </a:endParaRPr>
          </a:p>
          <a:p>
            <a:pPr marL="285750" indent="-285750">
              <a:buFont typeface="Wingdings" panose="05000000000000000000" pitchFamily="2" charset="2"/>
              <a:buChar char="Ø"/>
            </a:pPr>
            <a:r>
              <a:rPr lang="de-DE" sz="1600" dirty="0">
                <a:sym typeface="Wingdings" panose="05000000000000000000" pitchFamily="2" charset="2"/>
              </a:rPr>
              <a:t>Öffnen Sie die Übungsdatei </a:t>
            </a:r>
            <a:r>
              <a:rPr lang="de-DE" sz="1600" i="1" dirty="0">
                <a:sym typeface="Wingdings" panose="05000000000000000000" pitchFamily="2" charset="2"/>
              </a:rPr>
              <a:t>9. Übung Bonus 2.xlsx </a:t>
            </a:r>
            <a:r>
              <a:rPr lang="de-DE" sz="1600" dirty="0">
                <a:sym typeface="Wingdings" panose="05000000000000000000" pitchFamily="2" charset="2"/>
              </a:rPr>
              <a:t>und aktivieren Sie das Tabellenblatt </a:t>
            </a:r>
            <a:r>
              <a:rPr lang="de-DE" sz="1600" i="1" dirty="0">
                <a:sym typeface="Wingdings" panose="05000000000000000000" pitchFamily="2" charset="2"/>
              </a:rPr>
              <a:t>Umsatz</a:t>
            </a:r>
            <a:r>
              <a:rPr lang="de-DE" sz="1600" dirty="0">
                <a:sym typeface="Wingdings" panose="05000000000000000000" pitchFamily="2" charset="2"/>
              </a:rPr>
              <a:t>.</a:t>
            </a:r>
          </a:p>
          <a:p>
            <a:endParaRPr lang="de-DE" sz="500" dirty="0">
              <a:sym typeface="Wingdings" panose="05000000000000000000" pitchFamily="2" charset="2"/>
            </a:endParaRPr>
          </a:p>
          <a:p>
            <a:pPr lvl="1"/>
            <a:r>
              <a:rPr lang="de-DE" sz="1600" dirty="0">
                <a:sym typeface="Wingdings" panose="05000000000000000000" pitchFamily="2" charset="2"/>
              </a:rPr>
              <a:t>Bei einem Jahresumsatz von mind. 300.000 € soll der Bonus 2 % betragen. Bei einem Jahresumsatz von mind. 500.000 € soll der Bonus 3 % betragen. Ansonsten soll kein Bonus (0 %) bezahlt werden. Berechnen Sie in Spalte D mithilfe einer verschachtelten WENN-Funktion den Prozentsatz, den die Filialleiter erhalten.</a:t>
            </a:r>
            <a:endParaRPr lang="de-DE" sz="12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Ø"/>
            </a:pPr>
            <a:r>
              <a:rPr lang="de-DE" sz="1600" dirty="0">
                <a:sym typeface="Wingdings" panose="05000000000000000000" pitchFamily="2" charset="2"/>
              </a:rPr>
              <a:t>Aktivieren Sie das Tabellenblatt </a:t>
            </a:r>
            <a:r>
              <a:rPr lang="de-DE" sz="1600" i="1" dirty="0">
                <a:sym typeface="Wingdings" panose="05000000000000000000" pitchFamily="2" charset="2"/>
              </a:rPr>
              <a:t>Alter</a:t>
            </a:r>
            <a:r>
              <a:rPr lang="de-DE" sz="1600" dirty="0">
                <a:sym typeface="Wingdings" panose="05000000000000000000" pitchFamily="2" charset="2"/>
              </a:rPr>
              <a:t>.</a:t>
            </a:r>
          </a:p>
          <a:p>
            <a:pPr lvl="1"/>
            <a:r>
              <a:rPr lang="de-DE" sz="1600" dirty="0">
                <a:sym typeface="Wingdings" panose="05000000000000000000" pitchFamily="2" charset="2"/>
              </a:rPr>
              <a:t>Neuerdings erhalten die Filialleiter nur noch einen Bonus, wenn sie die bisherigen Kriterien erfüllen und mind. 45 Jahre alt sind. Um die entsprechenden Bedingungen abzufragen, können Sie diese innerhalb einer WENN-Funktion mit der Funktion UND verknüpfen.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200" u="sng"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Übungen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38</a:t>
            </a:fld>
            <a:endParaRPr lang="de-DE" dirty="0"/>
          </a:p>
        </p:txBody>
      </p:sp>
      <p:graphicFrame>
        <p:nvGraphicFramePr>
          <p:cNvPr id="3" name="Objekt 2">
            <a:extLst>
              <a:ext uri="{FF2B5EF4-FFF2-40B4-BE49-F238E27FC236}">
                <a16:creationId xmlns:a16="http://schemas.microsoft.com/office/drawing/2014/main" id="{2A24597D-212A-8BFA-F585-9265C9B68B9C}"/>
              </a:ext>
            </a:extLst>
          </p:cNvPr>
          <p:cNvGraphicFramePr>
            <a:graphicFrameLocks noChangeAspect="1"/>
          </p:cNvGraphicFramePr>
          <p:nvPr>
            <p:extLst>
              <p:ext uri="{D42A27DB-BD31-4B8C-83A1-F6EECF244321}">
                <p14:modId xmlns:p14="http://schemas.microsoft.com/office/powerpoint/2010/main" val="4006335425"/>
              </p:ext>
            </p:extLst>
          </p:nvPr>
        </p:nvGraphicFramePr>
        <p:xfrm>
          <a:off x="5238427" y="2865008"/>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400" imgH="771525" progId="Excel.Sheet.12">
                  <p:embed/>
                </p:oleObj>
              </mc:Choice>
              <mc:Fallback>
                <p:oleObj name="Worksheet" showAsIcon="1" r:id="rId3" imgW="914400" imgH="771525" progId="Excel.Sheet.12">
                  <p:embed/>
                  <p:pic>
                    <p:nvPicPr>
                      <p:cNvPr id="0" name=""/>
                      <p:cNvPicPr/>
                      <p:nvPr/>
                    </p:nvPicPr>
                    <p:blipFill>
                      <a:blip r:embed="rId4"/>
                      <a:stretch>
                        <a:fillRect/>
                      </a:stretch>
                    </p:blipFill>
                    <p:spPr>
                      <a:xfrm>
                        <a:off x="5238427" y="2865008"/>
                        <a:ext cx="914400" cy="771525"/>
                      </a:xfrm>
                      <a:prstGeom prst="rect">
                        <a:avLst/>
                      </a:prstGeom>
                    </p:spPr>
                  </p:pic>
                </p:oleObj>
              </mc:Fallback>
            </mc:AlternateContent>
          </a:graphicData>
        </a:graphic>
      </p:graphicFrame>
      <p:graphicFrame>
        <p:nvGraphicFramePr>
          <p:cNvPr id="4" name="Objekt 3">
            <a:extLst>
              <a:ext uri="{FF2B5EF4-FFF2-40B4-BE49-F238E27FC236}">
                <a16:creationId xmlns:a16="http://schemas.microsoft.com/office/drawing/2014/main" id="{1D9AB41A-27F7-CABB-99E6-8A897D279A93}"/>
              </a:ext>
            </a:extLst>
          </p:cNvPr>
          <p:cNvGraphicFramePr>
            <a:graphicFrameLocks noChangeAspect="1"/>
          </p:cNvGraphicFramePr>
          <p:nvPr>
            <p:extLst>
              <p:ext uri="{D42A27DB-BD31-4B8C-83A1-F6EECF244321}">
                <p14:modId xmlns:p14="http://schemas.microsoft.com/office/powerpoint/2010/main" val="2135589759"/>
              </p:ext>
            </p:extLst>
          </p:nvPr>
        </p:nvGraphicFramePr>
        <p:xfrm>
          <a:off x="5269424" y="4457135"/>
          <a:ext cx="914400" cy="771525"/>
        </p:xfrm>
        <a:graphic>
          <a:graphicData uri="http://schemas.openxmlformats.org/presentationml/2006/ole">
            <mc:AlternateContent xmlns:mc="http://schemas.openxmlformats.org/markup-compatibility/2006">
              <mc:Choice xmlns:v="urn:schemas-microsoft-com:vml" Requires="v">
                <p:oleObj name="Worksheet" showAsIcon="1" r:id="rId5" imgW="914400" imgH="771525" progId="Excel.Sheet.12">
                  <p:embed/>
                </p:oleObj>
              </mc:Choice>
              <mc:Fallback>
                <p:oleObj name="Worksheet" showAsIcon="1" r:id="rId5" imgW="914400" imgH="771525" progId="Excel.Sheet.12">
                  <p:embed/>
                  <p:pic>
                    <p:nvPicPr>
                      <p:cNvPr id="0" name=""/>
                      <p:cNvPicPr/>
                      <p:nvPr/>
                    </p:nvPicPr>
                    <p:blipFill>
                      <a:blip r:embed="rId6"/>
                      <a:stretch>
                        <a:fillRect/>
                      </a:stretch>
                    </p:blipFill>
                    <p:spPr>
                      <a:xfrm>
                        <a:off x="5269424" y="445713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78575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3585597"/>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Basiswissen</a:t>
            </a:r>
          </a:p>
          <a:p>
            <a:endParaRPr lang="de-DE" sz="700" u="sng" dirty="0">
              <a:solidFill>
                <a:schemeClr val="accent6">
                  <a:lumMod val="75000"/>
                </a:schemeClr>
              </a:solidFill>
              <a:sym typeface="Wingdings" panose="05000000000000000000" pitchFamily="2" charset="2"/>
            </a:endParaRPr>
          </a:p>
          <a:p>
            <a:r>
              <a:rPr lang="de-DE" sz="1600" dirty="0">
                <a:sym typeface="Wingdings" panose="05000000000000000000" pitchFamily="2" charset="2"/>
              </a:rPr>
              <a:t>Um mit Datumsangaben rechnen zu können, zählt Excel intern jeden Tag mit einer fortlaufenden ganzen Zahl. Es wird standardmäßig vom 01.01.1900 ausgegangen. Diesem Datum ist die Zahl 1 zugeordnet. Folglich wird bei Berechnungen z. B. für den 05.01.1900 die Zahl 5 bzw. für den 13.01.2021 die Zahl 44.209 verwendet.</a:t>
            </a:r>
          </a:p>
          <a:p>
            <a:endParaRPr lang="de-DE" sz="1600" u="sng" dirty="0">
              <a:sym typeface="Wingdings" panose="05000000000000000000" pitchFamily="2" charset="2"/>
            </a:endParaRPr>
          </a:p>
          <a:p>
            <a:r>
              <a:rPr lang="de-DE" sz="1600" b="1" dirty="0">
                <a:sym typeface="Wingdings" panose="05000000000000000000" pitchFamily="2" charset="2"/>
              </a:rPr>
              <a:t>Aktuelles Datum:		</a:t>
            </a:r>
            <a:r>
              <a:rPr lang="de-DE" sz="1600" b="1" dirty="0">
                <a:effectLst>
                  <a:outerShdw blurRad="38100" dist="38100" dir="2700000" algn="tl">
                    <a:srgbClr val="000000">
                      <a:alpha val="43137"/>
                    </a:srgbClr>
                  </a:outerShdw>
                </a:effectLst>
                <a:sym typeface="Wingdings" panose="05000000000000000000" pitchFamily="2" charset="2"/>
              </a:rPr>
              <a:t>=HEUTE()</a:t>
            </a:r>
          </a:p>
          <a:p>
            <a:endParaRPr lang="de-DE" sz="1600" b="1" dirty="0">
              <a:sym typeface="Wingdings" panose="05000000000000000000" pitchFamily="2" charset="2"/>
            </a:endParaRPr>
          </a:p>
          <a:p>
            <a:endParaRPr lang="de-DE" sz="1600" b="1" dirty="0">
              <a:sym typeface="Wingdings" panose="05000000000000000000" pitchFamily="2" charset="2"/>
            </a:endParaRPr>
          </a:p>
          <a:p>
            <a:endParaRPr lang="de-DE" sz="1600" b="1" dirty="0">
              <a:sym typeface="Wingdings" panose="05000000000000000000" pitchFamily="2" charset="2"/>
            </a:endParaRPr>
          </a:p>
          <a:p>
            <a:r>
              <a:rPr lang="de-DE" sz="1600" b="1" dirty="0">
                <a:sym typeface="Wingdings" panose="05000000000000000000" pitchFamily="2" charset="2"/>
              </a:rPr>
              <a:t>Aktuelles Datum + Zeit:	</a:t>
            </a:r>
            <a:r>
              <a:rPr lang="de-DE" sz="1600" b="1" dirty="0">
                <a:effectLst>
                  <a:outerShdw blurRad="38100" dist="38100" dir="2700000" algn="tl">
                    <a:srgbClr val="000000">
                      <a:alpha val="43137"/>
                    </a:srgbClr>
                  </a:outerShdw>
                </a:effectLst>
                <a:sym typeface="Wingdings" panose="05000000000000000000" pitchFamily="2" charset="2"/>
              </a:rPr>
              <a:t>=JETZT()</a:t>
            </a:r>
          </a:p>
          <a:p>
            <a:endParaRPr lang="de-DE" sz="1600" b="1" dirty="0">
              <a:effectLst>
                <a:outerShdw blurRad="38100" dist="38100" dir="2700000" algn="tl">
                  <a:srgbClr val="000000">
                    <a:alpha val="43137"/>
                  </a:srgbClr>
                </a:outerShdw>
              </a:effectLst>
              <a:sym typeface="Wingdings" panose="05000000000000000000" pitchFamily="2" charset="2"/>
            </a:endParaRPr>
          </a:p>
          <a:p>
            <a:endParaRPr lang="de-DE" sz="1600" b="1" dirty="0">
              <a:effectLst>
                <a:outerShdw blurRad="38100" dist="38100" dir="2700000" algn="tl">
                  <a:srgbClr val="000000">
                    <a:alpha val="43137"/>
                  </a:srgbClr>
                </a:outerShdw>
              </a:effectLst>
              <a:sym typeface="Wingdings" panose="05000000000000000000" pitchFamily="2" charset="2"/>
            </a:endParaRPr>
          </a:p>
          <a:p>
            <a:endParaRPr lang="de-DE" sz="1200" b="1" dirty="0">
              <a:effectLst>
                <a:outerShdw blurRad="38100" dist="38100" dir="2700000" algn="tl">
                  <a:srgbClr val="000000">
                    <a:alpha val="43137"/>
                  </a:srgbClr>
                </a:outerShdw>
              </a:effectLst>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Zeitberechnungen durchführen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39</a:t>
            </a:fld>
            <a:endParaRPr lang="de-DE" dirty="0"/>
          </a:p>
        </p:txBody>
      </p:sp>
      <p:pic>
        <p:nvPicPr>
          <p:cNvPr id="4" name="Grafik 3">
            <a:extLst>
              <a:ext uri="{FF2B5EF4-FFF2-40B4-BE49-F238E27FC236}">
                <a16:creationId xmlns:a16="http://schemas.microsoft.com/office/drawing/2014/main" id="{9D6EFB1A-47A4-9415-F221-005879680A4B}"/>
              </a:ext>
            </a:extLst>
          </p:cNvPr>
          <p:cNvPicPr>
            <a:picLocks noChangeAspect="1"/>
          </p:cNvPicPr>
          <p:nvPr/>
        </p:nvPicPr>
        <p:blipFill>
          <a:blip r:embed="rId3"/>
          <a:stretch>
            <a:fillRect/>
          </a:stretch>
        </p:blipFill>
        <p:spPr>
          <a:xfrm>
            <a:off x="2789494" y="3933551"/>
            <a:ext cx="1705213" cy="447737"/>
          </a:xfrm>
          <a:prstGeom prst="rect">
            <a:avLst/>
          </a:prstGeom>
        </p:spPr>
      </p:pic>
      <p:pic>
        <p:nvPicPr>
          <p:cNvPr id="7" name="Grafik 6">
            <a:extLst>
              <a:ext uri="{FF2B5EF4-FFF2-40B4-BE49-F238E27FC236}">
                <a16:creationId xmlns:a16="http://schemas.microsoft.com/office/drawing/2014/main" id="{F3A51224-90C6-B854-E26B-277CA6637694}"/>
              </a:ext>
            </a:extLst>
          </p:cNvPr>
          <p:cNvPicPr>
            <a:picLocks noChangeAspect="1"/>
          </p:cNvPicPr>
          <p:nvPr/>
        </p:nvPicPr>
        <p:blipFill>
          <a:blip r:embed="rId4"/>
          <a:stretch>
            <a:fillRect/>
          </a:stretch>
        </p:blipFill>
        <p:spPr>
          <a:xfrm>
            <a:off x="2789494" y="4948690"/>
            <a:ext cx="2076740" cy="447737"/>
          </a:xfrm>
          <a:prstGeom prst="rect">
            <a:avLst/>
          </a:prstGeom>
        </p:spPr>
      </p:pic>
    </p:spTree>
    <p:extLst>
      <p:ext uri="{BB962C8B-B14F-4D97-AF65-F5344CB8AC3E}">
        <p14:creationId xmlns:p14="http://schemas.microsoft.com/office/powerpoint/2010/main" val="12373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4524315"/>
          </a:xfrm>
          <a:prstGeom prst="rect">
            <a:avLst/>
          </a:prstGeom>
          <a:noFill/>
        </p:spPr>
        <p:txBody>
          <a:bodyPr wrap="square" rtlCol="0">
            <a:spAutoFit/>
          </a:bodyPr>
          <a:lstStyle/>
          <a:p>
            <a:r>
              <a:rPr lang="de-DE" sz="1600" u="sng" dirty="0">
                <a:solidFill>
                  <a:schemeClr val="accent6">
                    <a:lumMod val="75000"/>
                  </a:schemeClr>
                </a:solidFill>
              </a:rPr>
              <a:t>Aufbau und Eingabe von Formeln</a:t>
            </a:r>
          </a:p>
          <a:p>
            <a:r>
              <a:rPr lang="de-DE" sz="1600" u="sng" dirty="0"/>
              <a:t>Besonderheiten bei der Eingabe von Rechenoperatoren:</a:t>
            </a:r>
          </a:p>
          <a:p>
            <a:endParaRPr lang="de-DE" sz="1600" dirty="0"/>
          </a:p>
          <a:p>
            <a:pPr marL="742950" lvl="1" indent="-285750">
              <a:buFont typeface="Wingdings" panose="05000000000000000000" pitchFamily="2" charset="2"/>
              <a:buChar char="Ø"/>
            </a:pPr>
            <a:r>
              <a:rPr lang="de-DE" sz="1600" dirty="0"/>
              <a:t>Es gilt „Punkt- vor Strichrechnung“</a:t>
            </a:r>
          </a:p>
          <a:p>
            <a:pPr marL="742950" lvl="1" indent="-285750">
              <a:buFont typeface="Wingdings" panose="05000000000000000000" pitchFamily="2" charset="2"/>
              <a:buChar char="Ø"/>
            </a:pPr>
            <a:r>
              <a:rPr lang="de-DE" sz="1600" dirty="0"/>
              <a:t>Um die Reihenfolge von mehreren Berechnungen innerhalb einer Formel festzulegen, werden Klammern () verwendet z. B. =(A1+A2)*100</a:t>
            </a:r>
          </a:p>
          <a:p>
            <a:pPr marL="742950" lvl="1" indent="-285750">
              <a:buFont typeface="Wingdings" panose="05000000000000000000" pitchFamily="2" charset="2"/>
              <a:buChar char="Ø"/>
            </a:pPr>
            <a:r>
              <a:rPr lang="de-DE" sz="1600" dirty="0"/>
              <a:t>Wenn Sie in einer Zelle mit + oder – beginnen, geht Excel davon aus, dass eine Berechnung durchgeführt werden soll. Es wird automatisch ein = vor dem Operator eingefügt.</a:t>
            </a:r>
          </a:p>
          <a:p>
            <a:pPr marL="742950" lvl="1" indent="-285750">
              <a:buFont typeface="Wingdings" panose="05000000000000000000" pitchFamily="2" charset="2"/>
              <a:buChar char="Ø"/>
            </a:pPr>
            <a:r>
              <a:rPr lang="de-DE" sz="1600" dirty="0"/>
              <a:t>Bestätigen Sie z. B. die Eingabe + Gebühren (mit Enter) wird diese Eingabe zu                   =+ Gebühren. In der Zelle erscheint ein Fehlerwert.</a:t>
            </a:r>
          </a:p>
          <a:p>
            <a:pPr marL="742950" lvl="1" indent="-285750">
              <a:buFont typeface="Wingdings" panose="05000000000000000000" pitchFamily="2" charset="2"/>
              <a:buChar char="Ø"/>
            </a:pPr>
            <a:endParaRPr lang="de-DE" sz="1600" dirty="0"/>
          </a:p>
          <a:p>
            <a:pPr marL="742950" lvl="1" indent="-285750">
              <a:buFont typeface="Wingdings" panose="05000000000000000000" pitchFamily="2" charset="2"/>
              <a:buChar char="Ø"/>
            </a:pPr>
            <a:endParaRPr lang="de-DE" sz="1600" dirty="0"/>
          </a:p>
          <a:p>
            <a:pPr marL="742950" lvl="1" indent="-285750">
              <a:buFont typeface="Wingdings" panose="05000000000000000000" pitchFamily="2" charset="2"/>
              <a:buChar char="Ø"/>
            </a:pPr>
            <a:endParaRPr lang="de-DE" sz="1600" dirty="0"/>
          </a:p>
          <a:p>
            <a:pPr marL="742950" lvl="1" indent="-285750">
              <a:buFont typeface="Wingdings" panose="05000000000000000000" pitchFamily="2" charset="2"/>
              <a:buChar char="Ø"/>
            </a:pPr>
            <a:r>
              <a:rPr lang="de-DE" sz="1600" dirty="0"/>
              <a:t>Wenn Sie das + als Text anzeigen wollen, beginnen Sie die Eingabe mit einem Hochkomma (           +        )  </a:t>
            </a:r>
          </a:p>
          <a:p>
            <a:endParaRPr lang="de-DE" sz="1600" u="sng" dirty="0">
              <a:solidFill>
                <a:schemeClr val="accent6">
                  <a:lumMod val="75000"/>
                </a:schemeClr>
              </a:solidFill>
            </a:endParaRPr>
          </a:p>
          <a:p>
            <a:pPr marL="285750" indent="-285750">
              <a:buFont typeface="Wingdings" panose="05000000000000000000" pitchFamily="2" charset="2"/>
              <a:buChar char="Ø"/>
            </a:pPr>
            <a:endParaRPr lang="de-DE" sz="1600" i="1" dirty="0"/>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Formeln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4</a:t>
            </a:fld>
            <a:endParaRPr lang="de-DE" dirty="0"/>
          </a:p>
        </p:txBody>
      </p:sp>
      <p:pic>
        <p:nvPicPr>
          <p:cNvPr id="3" name="Grafik 2">
            <a:extLst>
              <a:ext uri="{FF2B5EF4-FFF2-40B4-BE49-F238E27FC236}">
                <a16:creationId xmlns:a16="http://schemas.microsoft.com/office/drawing/2014/main" id="{CDF45C0C-091E-685D-3962-36726620698B}"/>
              </a:ext>
            </a:extLst>
          </p:cNvPr>
          <p:cNvPicPr>
            <a:picLocks noChangeAspect="1"/>
          </p:cNvPicPr>
          <p:nvPr/>
        </p:nvPicPr>
        <p:blipFill>
          <a:blip r:embed="rId3"/>
          <a:stretch>
            <a:fillRect/>
          </a:stretch>
        </p:blipFill>
        <p:spPr>
          <a:xfrm>
            <a:off x="5613135" y="4560925"/>
            <a:ext cx="1157565" cy="848216"/>
          </a:xfrm>
          <a:prstGeom prst="rect">
            <a:avLst/>
          </a:prstGeom>
        </p:spPr>
      </p:pic>
      <p:sp>
        <p:nvSpPr>
          <p:cNvPr id="6" name="Rechteck 5">
            <a:extLst>
              <a:ext uri="{FF2B5EF4-FFF2-40B4-BE49-F238E27FC236}">
                <a16:creationId xmlns:a16="http://schemas.microsoft.com/office/drawing/2014/main" id="{7C5A6A30-6F6D-8C56-A933-3E88CA302BF7}"/>
              </a:ext>
            </a:extLst>
          </p:cNvPr>
          <p:cNvSpPr/>
          <p:nvPr/>
        </p:nvSpPr>
        <p:spPr>
          <a:xfrm>
            <a:off x="2486189" y="5789100"/>
            <a:ext cx="388748" cy="2557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7" name="Pfeil: nach oben 6">
            <a:extLst>
              <a:ext uri="{FF2B5EF4-FFF2-40B4-BE49-F238E27FC236}">
                <a16:creationId xmlns:a16="http://schemas.microsoft.com/office/drawing/2014/main" id="{38417DD8-E330-A735-733C-DA19BEEEC289}"/>
              </a:ext>
            </a:extLst>
          </p:cNvPr>
          <p:cNvSpPr/>
          <p:nvPr/>
        </p:nvSpPr>
        <p:spPr>
          <a:xfrm>
            <a:off x="2544951" y="5881607"/>
            <a:ext cx="171706" cy="120108"/>
          </a:xfrm>
          <a:prstGeom prst="upArrow">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8" name="Rechteck 7">
            <a:extLst>
              <a:ext uri="{FF2B5EF4-FFF2-40B4-BE49-F238E27FC236}">
                <a16:creationId xmlns:a16="http://schemas.microsoft.com/office/drawing/2014/main" id="{EF352519-10A3-D2E8-E638-E464F6B6C88B}"/>
              </a:ext>
            </a:extLst>
          </p:cNvPr>
          <p:cNvSpPr/>
          <p:nvPr/>
        </p:nvSpPr>
        <p:spPr>
          <a:xfrm>
            <a:off x="3106117" y="5784494"/>
            <a:ext cx="264764" cy="2557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sz="1400" dirty="0"/>
              <a:t>#</a:t>
            </a:r>
          </a:p>
        </p:txBody>
      </p:sp>
      <p:pic>
        <p:nvPicPr>
          <p:cNvPr id="10" name="Grafik 9">
            <a:extLst>
              <a:ext uri="{FF2B5EF4-FFF2-40B4-BE49-F238E27FC236}">
                <a16:creationId xmlns:a16="http://schemas.microsoft.com/office/drawing/2014/main" id="{BEAD2348-3B87-9840-0F22-76FF79C9306E}"/>
              </a:ext>
            </a:extLst>
          </p:cNvPr>
          <p:cNvPicPr>
            <a:picLocks noChangeAspect="1"/>
          </p:cNvPicPr>
          <p:nvPr/>
        </p:nvPicPr>
        <p:blipFill>
          <a:blip r:embed="rId4"/>
          <a:stretch>
            <a:fillRect/>
          </a:stretch>
        </p:blipFill>
        <p:spPr>
          <a:xfrm>
            <a:off x="3760341" y="5822998"/>
            <a:ext cx="1138397" cy="826508"/>
          </a:xfrm>
          <a:prstGeom prst="rect">
            <a:avLst/>
          </a:prstGeom>
        </p:spPr>
      </p:pic>
    </p:spTree>
    <p:extLst>
      <p:ext uri="{BB962C8B-B14F-4D97-AF65-F5344CB8AC3E}">
        <p14:creationId xmlns:p14="http://schemas.microsoft.com/office/powerpoint/2010/main" val="2743733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877163"/>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Einfache Berechnungen mit Zeitangaben durchführen</a:t>
            </a:r>
          </a:p>
          <a:p>
            <a:endParaRPr lang="de-DE" sz="700" u="sng" dirty="0">
              <a:solidFill>
                <a:schemeClr val="accent6">
                  <a:lumMod val="75000"/>
                </a:schemeClr>
              </a:solidFill>
              <a:sym typeface="Wingdings" panose="05000000000000000000" pitchFamily="2" charset="2"/>
            </a:endParaRPr>
          </a:p>
          <a:p>
            <a:endParaRPr lang="de-DE" sz="1600" b="1" dirty="0">
              <a:effectLst>
                <a:outerShdw blurRad="38100" dist="38100" dir="2700000" algn="tl">
                  <a:srgbClr val="000000">
                    <a:alpha val="43137"/>
                  </a:srgbClr>
                </a:outerShdw>
              </a:effectLst>
              <a:sym typeface="Wingdings" panose="05000000000000000000" pitchFamily="2" charset="2"/>
            </a:endParaRPr>
          </a:p>
          <a:p>
            <a:endParaRPr lang="de-DE" sz="1200" b="1" dirty="0">
              <a:effectLst>
                <a:outerShdw blurRad="38100" dist="38100" dir="2700000" algn="tl">
                  <a:srgbClr val="000000">
                    <a:alpha val="43137"/>
                  </a:srgbClr>
                </a:outerShdw>
              </a:effectLst>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338554"/>
          </a:xfrm>
        </p:spPr>
        <p:txBody>
          <a:bodyPr/>
          <a:lstStyle/>
          <a:p>
            <a:pPr marL="0" indent="0" hangingPunct="0">
              <a:buNone/>
            </a:pPr>
            <a:r>
              <a:rPr lang="de-DE" sz="2400" b="1" dirty="0"/>
              <a:t>Zeitberechnungen durchführen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40</a:t>
            </a:fld>
            <a:endParaRPr lang="de-DE" dirty="0"/>
          </a:p>
        </p:txBody>
      </p:sp>
      <p:graphicFrame>
        <p:nvGraphicFramePr>
          <p:cNvPr id="2" name="Tabelle 2">
            <a:extLst>
              <a:ext uri="{FF2B5EF4-FFF2-40B4-BE49-F238E27FC236}">
                <a16:creationId xmlns:a16="http://schemas.microsoft.com/office/drawing/2014/main" id="{57E485A1-3F40-A8E6-4BF0-092EE8B7514C}"/>
              </a:ext>
            </a:extLst>
          </p:cNvPr>
          <p:cNvGraphicFramePr>
            <a:graphicFrameLocks noGrp="1"/>
          </p:cNvGraphicFramePr>
          <p:nvPr>
            <p:extLst>
              <p:ext uri="{D42A27DB-BD31-4B8C-83A1-F6EECF244321}">
                <p14:modId xmlns:p14="http://schemas.microsoft.com/office/powerpoint/2010/main" val="670875411"/>
              </p:ext>
            </p:extLst>
          </p:nvPr>
        </p:nvGraphicFramePr>
        <p:xfrm>
          <a:off x="325466" y="2687320"/>
          <a:ext cx="8617056" cy="2992120"/>
        </p:xfrm>
        <a:graphic>
          <a:graphicData uri="http://schemas.openxmlformats.org/drawingml/2006/table">
            <a:tbl>
              <a:tblPr firstRow="1" bandRow="1">
                <a:tableStyleId>{5C22544A-7EE6-4342-B048-85BDC9FD1C3A}</a:tableStyleId>
              </a:tblPr>
              <a:tblGrid>
                <a:gridCol w="2872352">
                  <a:extLst>
                    <a:ext uri="{9D8B030D-6E8A-4147-A177-3AD203B41FA5}">
                      <a16:colId xmlns:a16="http://schemas.microsoft.com/office/drawing/2014/main" val="4052267136"/>
                    </a:ext>
                  </a:extLst>
                </a:gridCol>
                <a:gridCol w="2872352">
                  <a:extLst>
                    <a:ext uri="{9D8B030D-6E8A-4147-A177-3AD203B41FA5}">
                      <a16:colId xmlns:a16="http://schemas.microsoft.com/office/drawing/2014/main" val="2813607272"/>
                    </a:ext>
                  </a:extLst>
                </a:gridCol>
                <a:gridCol w="2872352">
                  <a:extLst>
                    <a:ext uri="{9D8B030D-6E8A-4147-A177-3AD203B41FA5}">
                      <a16:colId xmlns:a16="http://schemas.microsoft.com/office/drawing/2014/main" val="1704306810"/>
                    </a:ext>
                  </a:extLst>
                </a:gridCol>
              </a:tblGrid>
              <a:tr h="370840">
                <a:tc>
                  <a:txBody>
                    <a:bodyPr/>
                    <a:lstStyle/>
                    <a:p>
                      <a:r>
                        <a:rPr lang="de-DE" dirty="0"/>
                        <a:t>Sie möchten…</a:t>
                      </a:r>
                    </a:p>
                  </a:txBody>
                  <a:tcPr/>
                </a:tc>
                <a:tc>
                  <a:txBody>
                    <a:bodyPr/>
                    <a:lstStyle/>
                    <a:p>
                      <a:r>
                        <a:rPr lang="de-DE" dirty="0"/>
                        <a:t>Beispiel</a:t>
                      </a:r>
                    </a:p>
                  </a:txBody>
                  <a:tcPr/>
                </a:tc>
                <a:tc>
                  <a:txBody>
                    <a:bodyPr/>
                    <a:lstStyle/>
                    <a:p>
                      <a:r>
                        <a:rPr lang="de-DE" dirty="0"/>
                        <a:t>Berechnung</a:t>
                      </a:r>
                    </a:p>
                  </a:txBody>
                  <a:tcPr/>
                </a:tc>
                <a:extLst>
                  <a:ext uri="{0D108BD9-81ED-4DB2-BD59-A6C34878D82A}">
                    <a16:rowId xmlns:a16="http://schemas.microsoft.com/office/drawing/2014/main" val="3044707209"/>
                  </a:ext>
                </a:extLst>
              </a:tr>
              <a:tr h="370840">
                <a:tc rowSpan="2">
                  <a:txBody>
                    <a:bodyPr/>
                    <a:lstStyle/>
                    <a:p>
                      <a:r>
                        <a:rPr lang="de-DE" sz="1400" dirty="0"/>
                        <a:t>einen </a:t>
                      </a:r>
                      <a:r>
                        <a:rPr lang="de-DE" sz="1400" b="1" dirty="0"/>
                        <a:t>Zeitpunkt</a:t>
                      </a:r>
                      <a:r>
                        <a:rPr lang="de-DE" sz="1400" dirty="0"/>
                        <a:t> ermitteln</a:t>
                      </a:r>
                    </a:p>
                  </a:txBody>
                  <a:tcPr/>
                </a:tc>
                <a:tc>
                  <a:txBody>
                    <a:bodyPr/>
                    <a:lstStyle/>
                    <a:p>
                      <a:r>
                        <a:rPr lang="de-DE" sz="1400" dirty="0"/>
                        <a:t>Sie möchten in 17 Tagen eine Überweisung tätigen.</a:t>
                      </a:r>
                    </a:p>
                    <a:p>
                      <a:r>
                        <a:rPr lang="de-DE" sz="1400" dirty="0"/>
                        <a:t>Formel:  =„</a:t>
                      </a:r>
                      <a:r>
                        <a:rPr lang="de-DE" sz="1400" dirty="0" err="1"/>
                        <a:t>Datum“+Tage</a:t>
                      </a:r>
                      <a:endParaRPr lang="de-DE" sz="1400" dirty="0"/>
                    </a:p>
                  </a:txBody>
                  <a:tcPr/>
                </a:tc>
                <a:tc>
                  <a:txBody>
                    <a:bodyPr/>
                    <a:lstStyle/>
                    <a:p>
                      <a:endParaRPr lang="de-DE" sz="1400" dirty="0"/>
                    </a:p>
                  </a:txBody>
                  <a:tcPr/>
                </a:tc>
                <a:extLst>
                  <a:ext uri="{0D108BD9-81ED-4DB2-BD59-A6C34878D82A}">
                    <a16:rowId xmlns:a16="http://schemas.microsoft.com/office/drawing/2014/main" val="2073818648"/>
                  </a:ext>
                </a:extLst>
              </a:tr>
              <a:tr h="370840">
                <a:tc vMerge="1">
                  <a:txBody>
                    <a:bodyPr/>
                    <a:lstStyle/>
                    <a:p>
                      <a:endParaRPr lang="de-DE" sz="1400" dirty="0"/>
                    </a:p>
                  </a:txBody>
                  <a:tcPr/>
                </a:tc>
                <a:tc>
                  <a:txBody>
                    <a:bodyPr/>
                    <a:lstStyle/>
                    <a:p>
                      <a:r>
                        <a:rPr lang="de-DE" sz="1400" dirty="0"/>
                        <a:t>Wann endet eine 2,5-stündige Konferenz, die um 15:35 Uhr beginnt?</a:t>
                      </a:r>
                    </a:p>
                    <a:p>
                      <a:r>
                        <a:rPr lang="de-DE" sz="1400" dirty="0"/>
                        <a:t>Formel:  =„</a:t>
                      </a:r>
                      <a:r>
                        <a:rPr lang="de-DE" sz="1400" dirty="0" err="1"/>
                        <a:t>Uhrzeit“+“Stunden</a:t>
                      </a:r>
                      <a:r>
                        <a:rPr lang="de-DE" sz="1400" dirty="0"/>
                        <a:t>“</a:t>
                      </a:r>
                    </a:p>
                  </a:txBody>
                  <a:tcPr/>
                </a:tc>
                <a:tc>
                  <a:txBody>
                    <a:bodyPr/>
                    <a:lstStyle/>
                    <a:p>
                      <a:endParaRPr lang="de-DE" sz="1400" dirty="0"/>
                    </a:p>
                  </a:txBody>
                  <a:tcPr/>
                </a:tc>
                <a:extLst>
                  <a:ext uri="{0D108BD9-81ED-4DB2-BD59-A6C34878D82A}">
                    <a16:rowId xmlns:a16="http://schemas.microsoft.com/office/drawing/2014/main" val="555109348"/>
                  </a:ext>
                </a:extLst>
              </a:tr>
              <a:tr h="370840">
                <a:tc>
                  <a:txBody>
                    <a:bodyPr/>
                    <a:lstStyle/>
                    <a:p>
                      <a:r>
                        <a:rPr lang="de-DE" sz="1400" dirty="0"/>
                        <a:t>eine </a:t>
                      </a:r>
                      <a:r>
                        <a:rPr lang="de-DE" sz="1400" b="1" dirty="0"/>
                        <a:t>Zeitspanne</a:t>
                      </a:r>
                      <a:r>
                        <a:rPr lang="de-DE" sz="1400" dirty="0"/>
                        <a:t> ermitteln</a:t>
                      </a:r>
                    </a:p>
                  </a:txBody>
                  <a:tcPr/>
                </a:tc>
                <a:tc>
                  <a:txBody>
                    <a:bodyPr/>
                    <a:lstStyle/>
                    <a:p>
                      <a:r>
                        <a:rPr lang="de-DE" sz="1400" dirty="0"/>
                        <a:t>Wie viele Tage liegen zwischen dem 19. Mai und dem 15. Oktober 2024?</a:t>
                      </a:r>
                    </a:p>
                    <a:p>
                      <a:r>
                        <a:rPr lang="de-DE" sz="1400" dirty="0"/>
                        <a:t>Formel:  „späteres Datum“-“früheres Datum“</a:t>
                      </a:r>
                    </a:p>
                  </a:txBody>
                  <a:tcPr/>
                </a:tc>
                <a:tc>
                  <a:txBody>
                    <a:bodyPr/>
                    <a:lstStyle/>
                    <a:p>
                      <a:endParaRPr lang="de-DE" sz="1400" dirty="0"/>
                    </a:p>
                  </a:txBody>
                  <a:tcPr/>
                </a:tc>
                <a:extLst>
                  <a:ext uri="{0D108BD9-81ED-4DB2-BD59-A6C34878D82A}">
                    <a16:rowId xmlns:a16="http://schemas.microsoft.com/office/drawing/2014/main" val="2695083743"/>
                  </a:ext>
                </a:extLst>
              </a:tr>
            </a:tbl>
          </a:graphicData>
        </a:graphic>
      </p:graphicFrame>
      <p:pic>
        <p:nvPicPr>
          <p:cNvPr id="6" name="Grafik 5">
            <a:extLst>
              <a:ext uri="{FF2B5EF4-FFF2-40B4-BE49-F238E27FC236}">
                <a16:creationId xmlns:a16="http://schemas.microsoft.com/office/drawing/2014/main" id="{6CEEAEE8-CDD8-D28B-BC5B-A0BF8A2A4598}"/>
              </a:ext>
            </a:extLst>
          </p:cNvPr>
          <p:cNvPicPr>
            <a:picLocks noChangeAspect="1"/>
          </p:cNvPicPr>
          <p:nvPr/>
        </p:nvPicPr>
        <p:blipFill>
          <a:blip r:embed="rId3"/>
          <a:stretch>
            <a:fillRect/>
          </a:stretch>
        </p:blipFill>
        <p:spPr>
          <a:xfrm>
            <a:off x="6141613" y="3087092"/>
            <a:ext cx="2025994" cy="403445"/>
          </a:xfrm>
          <a:prstGeom prst="rect">
            <a:avLst/>
          </a:prstGeom>
        </p:spPr>
      </p:pic>
      <p:pic>
        <p:nvPicPr>
          <p:cNvPr id="9" name="Grafik 8">
            <a:extLst>
              <a:ext uri="{FF2B5EF4-FFF2-40B4-BE49-F238E27FC236}">
                <a16:creationId xmlns:a16="http://schemas.microsoft.com/office/drawing/2014/main" id="{FFDAEDE3-B6CE-ECBE-C5E8-E7049711DB9D}"/>
              </a:ext>
            </a:extLst>
          </p:cNvPr>
          <p:cNvPicPr>
            <a:picLocks noChangeAspect="1"/>
          </p:cNvPicPr>
          <p:nvPr/>
        </p:nvPicPr>
        <p:blipFill>
          <a:blip r:embed="rId4"/>
          <a:stretch>
            <a:fillRect/>
          </a:stretch>
        </p:blipFill>
        <p:spPr>
          <a:xfrm>
            <a:off x="6141613" y="3485837"/>
            <a:ext cx="1286054" cy="285790"/>
          </a:xfrm>
          <a:prstGeom prst="rect">
            <a:avLst/>
          </a:prstGeom>
        </p:spPr>
      </p:pic>
      <p:pic>
        <p:nvPicPr>
          <p:cNvPr id="12" name="Grafik 11">
            <a:extLst>
              <a:ext uri="{FF2B5EF4-FFF2-40B4-BE49-F238E27FC236}">
                <a16:creationId xmlns:a16="http://schemas.microsoft.com/office/drawing/2014/main" id="{47BE0DAF-4D7E-6AD2-28C9-AF44A99338BA}"/>
              </a:ext>
            </a:extLst>
          </p:cNvPr>
          <p:cNvPicPr>
            <a:picLocks noChangeAspect="1"/>
          </p:cNvPicPr>
          <p:nvPr/>
        </p:nvPicPr>
        <p:blipFill>
          <a:blip r:embed="rId5"/>
          <a:stretch>
            <a:fillRect/>
          </a:stretch>
        </p:blipFill>
        <p:spPr>
          <a:xfrm>
            <a:off x="6141613" y="3853609"/>
            <a:ext cx="1465447" cy="656398"/>
          </a:xfrm>
          <a:prstGeom prst="rect">
            <a:avLst/>
          </a:prstGeom>
        </p:spPr>
      </p:pic>
      <p:pic>
        <p:nvPicPr>
          <p:cNvPr id="14" name="Grafik 13">
            <a:extLst>
              <a:ext uri="{FF2B5EF4-FFF2-40B4-BE49-F238E27FC236}">
                <a16:creationId xmlns:a16="http://schemas.microsoft.com/office/drawing/2014/main" id="{F6C07C5F-3872-C130-5AE2-A7075CCEC103}"/>
              </a:ext>
            </a:extLst>
          </p:cNvPr>
          <p:cNvPicPr>
            <a:picLocks noChangeAspect="1"/>
          </p:cNvPicPr>
          <p:nvPr/>
        </p:nvPicPr>
        <p:blipFill>
          <a:blip r:embed="rId6"/>
          <a:stretch>
            <a:fillRect/>
          </a:stretch>
        </p:blipFill>
        <p:spPr>
          <a:xfrm>
            <a:off x="7765132" y="4367112"/>
            <a:ext cx="1019317" cy="285790"/>
          </a:xfrm>
          <a:prstGeom prst="rect">
            <a:avLst/>
          </a:prstGeom>
        </p:spPr>
      </p:pic>
      <p:pic>
        <p:nvPicPr>
          <p:cNvPr id="16" name="Grafik 15">
            <a:extLst>
              <a:ext uri="{FF2B5EF4-FFF2-40B4-BE49-F238E27FC236}">
                <a16:creationId xmlns:a16="http://schemas.microsoft.com/office/drawing/2014/main" id="{EB39CA73-A4FD-B12B-D0C0-8165B09380F7}"/>
              </a:ext>
            </a:extLst>
          </p:cNvPr>
          <p:cNvPicPr>
            <a:picLocks noChangeAspect="1"/>
          </p:cNvPicPr>
          <p:nvPr/>
        </p:nvPicPr>
        <p:blipFill>
          <a:blip r:embed="rId7"/>
          <a:stretch>
            <a:fillRect/>
          </a:stretch>
        </p:blipFill>
        <p:spPr>
          <a:xfrm>
            <a:off x="6151139" y="4801100"/>
            <a:ext cx="881692" cy="532963"/>
          </a:xfrm>
          <a:prstGeom prst="rect">
            <a:avLst/>
          </a:prstGeom>
        </p:spPr>
      </p:pic>
      <p:pic>
        <p:nvPicPr>
          <p:cNvPr id="18" name="Grafik 17">
            <a:extLst>
              <a:ext uri="{FF2B5EF4-FFF2-40B4-BE49-F238E27FC236}">
                <a16:creationId xmlns:a16="http://schemas.microsoft.com/office/drawing/2014/main" id="{F90BD78D-DCA1-274C-8CA1-45DC8626828F}"/>
              </a:ext>
            </a:extLst>
          </p:cNvPr>
          <p:cNvPicPr>
            <a:picLocks noChangeAspect="1"/>
          </p:cNvPicPr>
          <p:nvPr/>
        </p:nvPicPr>
        <p:blipFill>
          <a:blip r:embed="rId8"/>
          <a:stretch>
            <a:fillRect/>
          </a:stretch>
        </p:blipFill>
        <p:spPr>
          <a:xfrm>
            <a:off x="7032831" y="5312216"/>
            <a:ext cx="1751618" cy="285790"/>
          </a:xfrm>
          <a:prstGeom prst="rect">
            <a:avLst/>
          </a:prstGeom>
        </p:spPr>
      </p:pic>
    </p:spTree>
    <p:extLst>
      <p:ext uri="{BB962C8B-B14F-4D97-AF65-F5344CB8AC3E}">
        <p14:creationId xmlns:p14="http://schemas.microsoft.com/office/powerpoint/2010/main" val="2511986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1508105"/>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Mehr als 24 Stunden bei Zeitberechnungen</a:t>
            </a:r>
          </a:p>
          <a:p>
            <a:r>
              <a:rPr lang="de-DE" sz="1600" dirty="0">
                <a:sym typeface="Wingdings" panose="05000000000000000000" pitchFamily="2" charset="2"/>
              </a:rPr>
              <a:t>Excel zeigt bei einer Addition von Zeitangaben, bei der das Ergebnis größer als 24 Stunden ist, einen falschen Wert an. </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200"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444126"/>
          </a:xfrm>
        </p:spPr>
        <p:txBody>
          <a:bodyPr/>
          <a:lstStyle/>
          <a:p>
            <a:pPr marL="0" indent="0" hangingPunct="0">
              <a:buNone/>
            </a:pPr>
            <a:r>
              <a:rPr lang="de-DE" sz="2400" b="1" dirty="0"/>
              <a:t>Zeitberechnungen durchführen</a:t>
            </a: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41</a:t>
            </a:fld>
            <a:endParaRPr lang="de-DE" dirty="0"/>
          </a:p>
        </p:txBody>
      </p:sp>
      <p:pic>
        <p:nvPicPr>
          <p:cNvPr id="4" name="Grafik 3">
            <a:extLst>
              <a:ext uri="{FF2B5EF4-FFF2-40B4-BE49-F238E27FC236}">
                <a16:creationId xmlns:a16="http://schemas.microsoft.com/office/drawing/2014/main" id="{95EC54B5-186A-A06A-DA74-B608CCFB1075}"/>
              </a:ext>
            </a:extLst>
          </p:cNvPr>
          <p:cNvPicPr>
            <a:picLocks noChangeAspect="1"/>
          </p:cNvPicPr>
          <p:nvPr/>
        </p:nvPicPr>
        <p:blipFill>
          <a:blip r:embed="rId3"/>
          <a:stretch>
            <a:fillRect/>
          </a:stretch>
        </p:blipFill>
        <p:spPr>
          <a:xfrm>
            <a:off x="516816" y="2929155"/>
            <a:ext cx="5134692" cy="1495634"/>
          </a:xfrm>
          <a:prstGeom prst="rect">
            <a:avLst/>
          </a:prstGeom>
          <a:ln>
            <a:noFill/>
          </a:ln>
          <a:effectLst>
            <a:outerShdw blurRad="190500" algn="tl" rotWithShape="0">
              <a:srgbClr val="000000">
                <a:alpha val="70000"/>
              </a:srgbClr>
            </a:outerShdw>
          </a:effectLst>
        </p:spPr>
      </p:pic>
      <p:sp>
        <p:nvSpPr>
          <p:cNvPr id="7" name="Legende: mit Pfeil nach oben 6">
            <a:extLst>
              <a:ext uri="{FF2B5EF4-FFF2-40B4-BE49-F238E27FC236}">
                <a16:creationId xmlns:a16="http://schemas.microsoft.com/office/drawing/2014/main" id="{28DD0A95-CEEC-8FD2-0527-51B72FBE2D51}"/>
              </a:ext>
            </a:extLst>
          </p:cNvPr>
          <p:cNvSpPr/>
          <p:nvPr/>
        </p:nvSpPr>
        <p:spPr>
          <a:xfrm>
            <a:off x="2007030" y="4424789"/>
            <a:ext cx="5773119" cy="1115855"/>
          </a:xfrm>
          <a:prstGeom prst="upArrowCallout">
            <a:avLst>
              <a:gd name="adj1" fmla="val 5555"/>
              <a:gd name="adj2" fmla="val 9722"/>
              <a:gd name="adj3" fmla="val 18750"/>
              <a:gd name="adj4" fmla="val 58727"/>
            </a:avLst>
          </a:prstGeom>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dirty="0">
                <a:solidFill>
                  <a:schemeClr val="tx1"/>
                </a:solidFill>
              </a:rPr>
              <a:t>Damit in der entsprechenden Zelle der richtige Wert erscheint, weisen Sie der Zelle das benutzerdefinierte Zeitformat [</a:t>
            </a:r>
            <a:r>
              <a:rPr lang="de-DE" sz="1400" dirty="0" err="1">
                <a:solidFill>
                  <a:schemeClr val="tx1"/>
                </a:solidFill>
              </a:rPr>
              <a:t>hh</a:t>
            </a:r>
            <a:r>
              <a:rPr lang="de-DE" sz="1400" dirty="0">
                <a:solidFill>
                  <a:schemeClr val="tx1"/>
                </a:solidFill>
              </a:rPr>
              <a:t>]:mm zu. Aktivieren Sie hierzu die Zelle und legen ein benutzerdefiniertes Format [</a:t>
            </a:r>
            <a:r>
              <a:rPr lang="de-DE" sz="1400" dirty="0" err="1">
                <a:solidFill>
                  <a:schemeClr val="tx1"/>
                </a:solidFill>
              </a:rPr>
              <a:t>hh</a:t>
            </a:r>
            <a:r>
              <a:rPr lang="de-DE" sz="1400" dirty="0">
                <a:solidFill>
                  <a:schemeClr val="tx1"/>
                </a:solidFill>
              </a:rPr>
              <a:t>]:mm</a:t>
            </a:r>
          </a:p>
        </p:txBody>
      </p:sp>
      <p:pic>
        <p:nvPicPr>
          <p:cNvPr id="10" name="Grafik 9">
            <a:extLst>
              <a:ext uri="{FF2B5EF4-FFF2-40B4-BE49-F238E27FC236}">
                <a16:creationId xmlns:a16="http://schemas.microsoft.com/office/drawing/2014/main" id="{73E7D3AB-21B3-08F2-9B8A-CA83FA300E95}"/>
              </a:ext>
            </a:extLst>
          </p:cNvPr>
          <p:cNvPicPr>
            <a:picLocks noChangeAspect="1"/>
          </p:cNvPicPr>
          <p:nvPr/>
        </p:nvPicPr>
        <p:blipFill>
          <a:blip r:embed="rId4"/>
          <a:stretch>
            <a:fillRect/>
          </a:stretch>
        </p:blipFill>
        <p:spPr>
          <a:xfrm>
            <a:off x="6113759" y="3403480"/>
            <a:ext cx="2875280" cy="1565480"/>
          </a:xfrm>
          <a:prstGeom prst="rect">
            <a:avLst/>
          </a:prstGeom>
          <a:ln>
            <a:noFill/>
          </a:ln>
          <a:effectLst>
            <a:outerShdw blurRad="190500" algn="tl" rotWithShape="0">
              <a:srgbClr val="000000">
                <a:alpha val="70000"/>
              </a:srgbClr>
            </a:outerShdw>
          </a:effectLst>
        </p:spPr>
      </p:pic>
      <p:pic>
        <p:nvPicPr>
          <p:cNvPr id="15" name="Grafik 14">
            <a:extLst>
              <a:ext uri="{FF2B5EF4-FFF2-40B4-BE49-F238E27FC236}">
                <a16:creationId xmlns:a16="http://schemas.microsoft.com/office/drawing/2014/main" id="{28CFED1B-AEE4-1CD3-3EF5-47403245A168}"/>
              </a:ext>
            </a:extLst>
          </p:cNvPr>
          <p:cNvPicPr>
            <a:picLocks noChangeAspect="1"/>
          </p:cNvPicPr>
          <p:nvPr/>
        </p:nvPicPr>
        <p:blipFill rotWithShape="1">
          <a:blip r:embed="rId5"/>
          <a:srcRect b="24464"/>
          <a:stretch/>
        </p:blipFill>
        <p:spPr>
          <a:xfrm>
            <a:off x="5574994" y="5727435"/>
            <a:ext cx="1474151" cy="8971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0191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4216539"/>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Argumente von Datums- und Uhrzeitfunktionen</a:t>
            </a:r>
          </a:p>
          <a:p>
            <a:r>
              <a:rPr lang="de-DE" sz="1600" dirty="0">
                <a:sym typeface="Wingdings" panose="05000000000000000000" pitchFamily="2" charset="2"/>
              </a:rPr>
              <a:t>Folgende Funktionen sind in Excel verfügbar………………         </a:t>
            </a:r>
          </a:p>
          <a:p>
            <a:endParaRPr lang="de-DE" sz="1600" dirty="0">
              <a:sym typeface="Wingdings" panose="05000000000000000000" pitchFamily="2" charset="2"/>
            </a:endParaRPr>
          </a:p>
          <a:p>
            <a:endParaRPr lang="de-DE" sz="1600" dirty="0">
              <a:sym typeface="Wingdings" panose="05000000000000000000" pitchFamily="2" charset="2"/>
            </a:endParaRPr>
          </a:p>
          <a:p>
            <a:r>
              <a:rPr lang="de-DE" sz="1600" u="sng" dirty="0">
                <a:sym typeface="Wingdings" panose="05000000000000000000" pitchFamily="2" charset="2"/>
              </a:rPr>
              <a:t>Beispiele für Datumsfunktionen: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r>
              <a:rPr lang="de-DE" sz="1600" u="sng" dirty="0">
                <a:sym typeface="Wingdings" panose="05000000000000000000" pitchFamily="2" charset="2"/>
              </a:rPr>
              <a:t>Beispiele für Uhrzeitfunktionen:</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200"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444126"/>
          </a:xfrm>
        </p:spPr>
        <p:txBody>
          <a:bodyPr/>
          <a:lstStyle/>
          <a:p>
            <a:pPr marL="0" indent="0" hangingPunct="0">
              <a:buNone/>
            </a:pPr>
            <a:r>
              <a:rPr lang="de-DE" sz="2400" b="1" dirty="0"/>
              <a:t>Zeitberechnungen durchführen</a:t>
            </a: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42</a:t>
            </a:fld>
            <a:endParaRPr lang="de-DE" dirty="0"/>
          </a:p>
        </p:txBody>
      </p:sp>
      <p:pic>
        <p:nvPicPr>
          <p:cNvPr id="3" name="Grafik 2">
            <a:extLst>
              <a:ext uri="{FF2B5EF4-FFF2-40B4-BE49-F238E27FC236}">
                <a16:creationId xmlns:a16="http://schemas.microsoft.com/office/drawing/2014/main" id="{99F1BD39-A618-4DEA-70DC-6924A4A83FEC}"/>
              </a:ext>
            </a:extLst>
          </p:cNvPr>
          <p:cNvPicPr>
            <a:picLocks noChangeAspect="1"/>
          </p:cNvPicPr>
          <p:nvPr/>
        </p:nvPicPr>
        <p:blipFill>
          <a:blip r:embed="rId3"/>
          <a:stretch>
            <a:fillRect/>
          </a:stretch>
        </p:blipFill>
        <p:spPr>
          <a:xfrm>
            <a:off x="6638441" y="1784403"/>
            <a:ext cx="1833045" cy="4641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Grafik 5">
            <a:extLst>
              <a:ext uri="{FF2B5EF4-FFF2-40B4-BE49-F238E27FC236}">
                <a16:creationId xmlns:a16="http://schemas.microsoft.com/office/drawing/2014/main" id="{794507B0-6959-6DA9-BC42-5C41BFC20FFC}"/>
              </a:ext>
            </a:extLst>
          </p:cNvPr>
          <p:cNvPicPr>
            <a:picLocks noChangeAspect="1"/>
          </p:cNvPicPr>
          <p:nvPr/>
        </p:nvPicPr>
        <p:blipFill>
          <a:blip r:embed="rId4"/>
          <a:stretch>
            <a:fillRect/>
          </a:stretch>
        </p:blipFill>
        <p:spPr>
          <a:xfrm>
            <a:off x="410705" y="3429000"/>
            <a:ext cx="4267200" cy="1352550"/>
          </a:xfrm>
          <a:prstGeom prst="rect">
            <a:avLst/>
          </a:prstGeom>
        </p:spPr>
      </p:pic>
      <p:pic>
        <p:nvPicPr>
          <p:cNvPr id="8" name="Grafik 7">
            <a:extLst>
              <a:ext uri="{FF2B5EF4-FFF2-40B4-BE49-F238E27FC236}">
                <a16:creationId xmlns:a16="http://schemas.microsoft.com/office/drawing/2014/main" id="{D4119B08-9B8B-C032-6930-2706DBEEB61A}"/>
              </a:ext>
            </a:extLst>
          </p:cNvPr>
          <p:cNvPicPr>
            <a:picLocks noChangeAspect="1"/>
          </p:cNvPicPr>
          <p:nvPr/>
        </p:nvPicPr>
        <p:blipFill>
          <a:blip r:embed="rId5"/>
          <a:stretch>
            <a:fillRect/>
          </a:stretch>
        </p:blipFill>
        <p:spPr>
          <a:xfrm>
            <a:off x="410705" y="5621605"/>
            <a:ext cx="4991100" cy="971550"/>
          </a:xfrm>
          <a:prstGeom prst="rect">
            <a:avLst/>
          </a:prstGeom>
        </p:spPr>
      </p:pic>
    </p:spTree>
    <p:extLst>
      <p:ext uri="{BB962C8B-B14F-4D97-AF65-F5344CB8AC3E}">
        <p14:creationId xmlns:p14="http://schemas.microsoft.com/office/powerpoint/2010/main" val="2914586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6" y="2073466"/>
            <a:ext cx="8728412" cy="523220"/>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Weitere Zeitfunktionen</a:t>
            </a:r>
          </a:p>
          <a:p>
            <a:endParaRPr lang="de-DE" sz="1200" dirty="0">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444126"/>
          </a:xfrm>
        </p:spPr>
        <p:txBody>
          <a:bodyPr/>
          <a:lstStyle/>
          <a:p>
            <a:pPr marL="0" indent="0" hangingPunct="0">
              <a:buNone/>
            </a:pPr>
            <a:r>
              <a:rPr lang="de-DE" sz="2400" b="1" dirty="0"/>
              <a:t>Zeitberechnungen durchführen</a:t>
            </a: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43</a:t>
            </a:fld>
            <a:endParaRPr lang="de-DE" dirty="0"/>
          </a:p>
        </p:txBody>
      </p:sp>
      <p:graphicFrame>
        <p:nvGraphicFramePr>
          <p:cNvPr id="2" name="Tabelle 3">
            <a:extLst>
              <a:ext uri="{FF2B5EF4-FFF2-40B4-BE49-F238E27FC236}">
                <a16:creationId xmlns:a16="http://schemas.microsoft.com/office/drawing/2014/main" id="{ADFA528C-0666-1B45-07B2-F56A08E0E3A0}"/>
              </a:ext>
            </a:extLst>
          </p:cNvPr>
          <p:cNvGraphicFramePr>
            <a:graphicFrameLocks noGrp="1"/>
          </p:cNvGraphicFramePr>
          <p:nvPr>
            <p:extLst>
              <p:ext uri="{D42A27DB-BD31-4B8C-83A1-F6EECF244321}">
                <p14:modId xmlns:p14="http://schemas.microsoft.com/office/powerpoint/2010/main" val="3045678474"/>
              </p:ext>
            </p:extLst>
          </p:nvPr>
        </p:nvGraphicFramePr>
        <p:xfrm>
          <a:off x="457200" y="2596686"/>
          <a:ext cx="8183105" cy="3230880"/>
        </p:xfrm>
        <a:graphic>
          <a:graphicData uri="http://schemas.openxmlformats.org/drawingml/2006/table">
            <a:tbl>
              <a:tblPr firstRow="1" bandRow="1">
                <a:tableStyleId>{69CF1AB2-1976-4502-BF36-3FF5EA218861}</a:tableStyleId>
              </a:tblPr>
              <a:tblGrid>
                <a:gridCol w="2402237">
                  <a:extLst>
                    <a:ext uri="{9D8B030D-6E8A-4147-A177-3AD203B41FA5}">
                      <a16:colId xmlns:a16="http://schemas.microsoft.com/office/drawing/2014/main" val="3458783412"/>
                    </a:ext>
                  </a:extLst>
                </a:gridCol>
                <a:gridCol w="5780868">
                  <a:extLst>
                    <a:ext uri="{9D8B030D-6E8A-4147-A177-3AD203B41FA5}">
                      <a16:colId xmlns:a16="http://schemas.microsoft.com/office/drawing/2014/main" val="3357628052"/>
                    </a:ext>
                  </a:extLst>
                </a:gridCol>
              </a:tblGrid>
              <a:tr h="370840">
                <a:tc>
                  <a:txBody>
                    <a:bodyPr/>
                    <a:lstStyle/>
                    <a:p>
                      <a:r>
                        <a:rPr lang="de-DE" sz="1400" dirty="0"/>
                        <a:t>TAGE360(Ausgangsdatum; </a:t>
                      </a:r>
                      <a:r>
                        <a:rPr lang="de-DE" sz="1400" dirty="0" err="1"/>
                        <a:t>Enddatum;Methode</a:t>
                      </a:r>
                      <a:r>
                        <a:rPr lang="de-DE" sz="1400" dirty="0"/>
                        <a:t>)</a:t>
                      </a:r>
                    </a:p>
                  </a:txBody>
                  <a:tcPr/>
                </a:tc>
                <a:tc>
                  <a:txBody>
                    <a:bodyPr/>
                    <a:lstStyle/>
                    <a:p>
                      <a:r>
                        <a:rPr lang="de-DE" sz="1400" b="0" dirty="0"/>
                        <a:t>Ermittelt die Anzahl der Tage, die zwischen zwei Datumsangaben liegen; hierbei gilt (wie bei der Zinsberechnung üblich), dass ein Jahr aus 360 Tagen – 12 Monate á 30 Tage – besteht. Das Argument </a:t>
                      </a:r>
                      <a:r>
                        <a:rPr lang="de-DE" sz="1400" b="0" i="1" dirty="0"/>
                        <a:t>Methode</a:t>
                      </a:r>
                      <a:r>
                        <a:rPr lang="de-DE" sz="1400" b="0" dirty="0"/>
                        <a:t> muss nicht angegeben werden.</a:t>
                      </a:r>
                    </a:p>
                    <a:p>
                      <a:r>
                        <a:rPr lang="de-DE" sz="1400" b="0" dirty="0" err="1"/>
                        <a:t>Bsp</a:t>
                      </a:r>
                      <a:r>
                        <a:rPr lang="de-DE" sz="1400" b="0" dirty="0"/>
                        <a:t>: =TAGE360(„21.04.2021“;“09.11.2021“)</a:t>
                      </a:r>
                      <a:r>
                        <a:rPr lang="de-DE" sz="1400" b="0" dirty="0">
                          <a:sym typeface="Wingdings" panose="05000000000000000000" pitchFamily="2" charset="2"/>
                        </a:rPr>
                        <a:t> Ergebnis 198</a:t>
                      </a:r>
                      <a:endParaRPr lang="de-DE" sz="1400" b="0" dirty="0"/>
                    </a:p>
                  </a:txBody>
                  <a:tcPr/>
                </a:tc>
                <a:extLst>
                  <a:ext uri="{0D108BD9-81ED-4DB2-BD59-A6C34878D82A}">
                    <a16:rowId xmlns:a16="http://schemas.microsoft.com/office/drawing/2014/main" val="3174081003"/>
                  </a:ext>
                </a:extLst>
              </a:tr>
              <a:tr h="370840">
                <a:tc>
                  <a:txBody>
                    <a:bodyPr/>
                    <a:lstStyle/>
                    <a:p>
                      <a:r>
                        <a:rPr lang="de-DE" sz="1400" b="1" dirty="0"/>
                        <a:t>DATUM(</a:t>
                      </a:r>
                      <a:r>
                        <a:rPr lang="de-DE" sz="1400" b="1" dirty="0" err="1"/>
                        <a:t>Jahr;Monat;Tag</a:t>
                      </a:r>
                      <a:r>
                        <a:rPr lang="de-DE" sz="1400" b="1" dirty="0"/>
                        <a:t>)</a:t>
                      </a:r>
                    </a:p>
                  </a:txBody>
                  <a:tcPr/>
                </a:tc>
                <a:tc>
                  <a:txBody>
                    <a:bodyPr/>
                    <a:lstStyle/>
                    <a:p>
                      <a:r>
                        <a:rPr lang="de-DE" sz="1400" dirty="0"/>
                        <a:t>Erzeugt ein vollständiges Datum</a:t>
                      </a:r>
                    </a:p>
                    <a:p>
                      <a:r>
                        <a:rPr lang="de-DE" sz="1400" dirty="0" err="1"/>
                        <a:t>Bsp</a:t>
                      </a:r>
                      <a:r>
                        <a:rPr lang="de-DE" sz="1400" dirty="0"/>
                        <a:t>: =Datum(2021;10;1) </a:t>
                      </a:r>
                      <a:r>
                        <a:rPr lang="de-DE" sz="1400" dirty="0">
                          <a:sym typeface="Wingdings" panose="05000000000000000000" pitchFamily="2" charset="2"/>
                        </a:rPr>
                        <a:t> Ergebnis 01.10.2021</a:t>
                      </a:r>
                      <a:endParaRPr lang="de-DE" sz="1400" dirty="0"/>
                    </a:p>
                  </a:txBody>
                  <a:tcPr/>
                </a:tc>
                <a:extLst>
                  <a:ext uri="{0D108BD9-81ED-4DB2-BD59-A6C34878D82A}">
                    <a16:rowId xmlns:a16="http://schemas.microsoft.com/office/drawing/2014/main" val="1943385974"/>
                  </a:ext>
                </a:extLst>
              </a:tr>
              <a:tr h="370840">
                <a:tc>
                  <a:txBody>
                    <a:bodyPr/>
                    <a:lstStyle/>
                    <a:p>
                      <a:r>
                        <a:rPr lang="de-DE" sz="1400" b="1" dirty="0"/>
                        <a:t>Zeit(</a:t>
                      </a:r>
                      <a:r>
                        <a:rPr lang="de-DE" sz="1400" b="1" dirty="0" err="1"/>
                        <a:t>Stunde;Minute;Sekunde</a:t>
                      </a:r>
                      <a:r>
                        <a:rPr lang="de-DE" sz="1400" b="1" dirty="0"/>
                        <a:t>)</a:t>
                      </a:r>
                    </a:p>
                  </a:txBody>
                  <a:tcPr/>
                </a:tc>
                <a:tc>
                  <a:txBody>
                    <a:bodyPr/>
                    <a:lstStyle/>
                    <a:p>
                      <a:r>
                        <a:rPr lang="de-DE" sz="1400" dirty="0"/>
                        <a:t>Erzeugt eine vollständige Uhrzeit</a:t>
                      </a:r>
                    </a:p>
                    <a:p>
                      <a:r>
                        <a:rPr lang="de-DE" sz="1400" dirty="0" err="1"/>
                        <a:t>Bsp</a:t>
                      </a:r>
                      <a:r>
                        <a:rPr lang="de-DE" sz="1400" dirty="0"/>
                        <a:t>: =Zeit(16;38;27) </a:t>
                      </a:r>
                      <a:r>
                        <a:rPr lang="de-DE" sz="1400" dirty="0">
                          <a:sym typeface="Wingdings" panose="05000000000000000000" pitchFamily="2" charset="2"/>
                        </a:rPr>
                        <a:t> Ergebnis 4:38 PM</a:t>
                      </a:r>
                      <a:endParaRPr lang="de-DE" sz="1400" dirty="0"/>
                    </a:p>
                  </a:txBody>
                  <a:tcPr/>
                </a:tc>
                <a:extLst>
                  <a:ext uri="{0D108BD9-81ED-4DB2-BD59-A6C34878D82A}">
                    <a16:rowId xmlns:a16="http://schemas.microsoft.com/office/drawing/2014/main" val="3618360817"/>
                  </a:ext>
                </a:extLst>
              </a:tr>
              <a:tr h="370840">
                <a:tc>
                  <a:txBody>
                    <a:bodyPr/>
                    <a:lstStyle/>
                    <a:p>
                      <a:r>
                        <a:rPr lang="de-DE" sz="1400" b="1" dirty="0"/>
                        <a:t>DATWERT(</a:t>
                      </a:r>
                      <a:r>
                        <a:rPr lang="de-DE" sz="1400" b="1" dirty="0" err="1"/>
                        <a:t>Daumstext</a:t>
                      </a:r>
                      <a:r>
                        <a:rPr lang="de-DE" sz="1400" b="1" dirty="0"/>
                        <a:t>)</a:t>
                      </a:r>
                    </a:p>
                  </a:txBody>
                  <a:tcPr/>
                </a:tc>
                <a:tc>
                  <a:txBody>
                    <a:bodyPr/>
                    <a:lstStyle/>
                    <a:p>
                      <a:r>
                        <a:rPr lang="de-DE" sz="1400" dirty="0"/>
                        <a:t>Ermittelt die interne Zahl eines Datums</a:t>
                      </a:r>
                    </a:p>
                    <a:p>
                      <a:r>
                        <a:rPr lang="de-DE" sz="1400" dirty="0" err="1"/>
                        <a:t>Bsp</a:t>
                      </a:r>
                      <a:r>
                        <a:rPr lang="de-DE" sz="1400" dirty="0"/>
                        <a:t>: =DATWERT(„21.03.2021“) </a:t>
                      </a:r>
                      <a:r>
                        <a:rPr lang="de-DE" sz="1400" dirty="0">
                          <a:sym typeface="Wingdings" panose="05000000000000000000" pitchFamily="2" charset="2"/>
                        </a:rPr>
                        <a:t> Ergebnis 44276</a:t>
                      </a:r>
                      <a:endParaRPr lang="de-DE" sz="1400" dirty="0"/>
                    </a:p>
                  </a:txBody>
                  <a:tcPr/>
                </a:tc>
                <a:extLst>
                  <a:ext uri="{0D108BD9-81ED-4DB2-BD59-A6C34878D82A}">
                    <a16:rowId xmlns:a16="http://schemas.microsoft.com/office/drawing/2014/main" val="4181315818"/>
                  </a:ext>
                </a:extLst>
              </a:tr>
              <a:tr h="370840">
                <a:tc>
                  <a:txBody>
                    <a:bodyPr/>
                    <a:lstStyle/>
                    <a:p>
                      <a:r>
                        <a:rPr lang="de-DE" sz="1400" b="1" kern="1200" dirty="0">
                          <a:solidFill>
                            <a:schemeClr val="dk1"/>
                          </a:solidFill>
                          <a:latin typeface="+mn-lt"/>
                          <a:ea typeface="+mn-ea"/>
                          <a:cs typeface="+mn-cs"/>
                        </a:rPr>
                        <a:t>ZEITWERT(Zeit)</a:t>
                      </a:r>
                    </a:p>
                  </a:txBody>
                  <a:tcPr/>
                </a:tc>
                <a:tc>
                  <a:txBody>
                    <a:bodyPr/>
                    <a:lstStyle/>
                    <a:p>
                      <a:r>
                        <a:rPr lang="de-DE" sz="1400" dirty="0"/>
                        <a:t>Ermittelt die interne Dezimalzahl einer Uhrzeit</a:t>
                      </a:r>
                    </a:p>
                    <a:p>
                      <a:r>
                        <a:rPr lang="de-DE" sz="1400" dirty="0" err="1"/>
                        <a:t>Bsp</a:t>
                      </a:r>
                      <a:r>
                        <a:rPr lang="de-DE" sz="1400" dirty="0"/>
                        <a:t>: =Zeitwert(„16:38:27“) </a:t>
                      </a:r>
                      <a:r>
                        <a:rPr lang="de-DE" sz="1400" dirty="0">
                          <a:sym typeface="Wingdings" panose="05000000000000000000" pitchFamily="2" charset="2"/>
                        </a:rPr>
                        <a:t> Ergebnis 0,69336806</a:t>
                      </a:r>
                      <a:endParaRPr lang="de-DE" sz="1400" dirty="0"/>
                    </a:p>
                  </a:txBody>
                  <a:tcPr/>
                </a:tc>
                <a:extLst>
                  <a:ext uri="{0D108BD9-81ED-4DB2-BD59-A6C34878D82A}">
                    <a16:rowId xmlns:a16="http://schemas.microsoft.com/office/drawing/2014/main" val="101815233"/>
                  </a:ext>
                </a:extLst>
              </a:tr>
            </a:tbl>
          </a:graphicData>
        </a:graphic>
      </p:graphicFrame>
    </p:spTree>
    <p:extLst>
      <p:ext uri="{BB962C8B-B14F-4D97-AF65-F5344CB8AC3E}">
        <p14:creationId xmlns:p14="http://schemas.microsoft.com/office/powerpoint/2010/main" val="1356475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5" y="2073466"/>
            <a:ext cx="8818535" cy="4847481"/>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Beispiel Alter berechnen</a:t>
            </a:r>
          </a:p>
          <a:p>
            <a:r>
              <a:rPr lang="de-DE" sz="1600" dirty="0">
                <a:sym typeface="Wingdings" panose="05000000000000000000" pitchFamily="2" charset="2"/>
              </a:rPr>
              <a:t>Zur Ermittlung des Alters verwenden Sie die Funktion DATEDIF. Sie ermittelt die Differenz zwischen zwei Datumsangaben.</a:t>
            </a:r>
          </a:p>
          <a:p>
            <a:endParaRPr lang="de-DE" sz="900" dirty="0">
              <a:sym typeface="Wingdings" panose="05000000000000000000" pitchFamily="2" charset="2"/>
            </a:endParaRPr>
          </a:p>
          <a:p>
            <a:r>
              <a:rPr lang="de-DE" sz="1600" b="1" dirty="0">
                <a:sym typeface="Wingdings" panose="05000000000000000000" pitchFamily="2" charset="2"/>
              </a:rPr>
              <a:t>DATEDIF(</a:t>
            </a:r>
            <a:r>
              <a:rPr lang="de-DE" sz="1600" b="1" dirty="0" err="1">
                <a:sym typeface="Wingdings" panose="05000000000000000000" pitchFamily="2" charset="2"/>
              </a:rPr>
              <a:t>Ausgangsdatum;Enddatum;Einheit</a:t>
            </a:r>
            <a:r>
              <a:rPr lang="de-DE" sz="1600" b="1" dirty="0">
                <a:sym typeface="Wingdings" panose="05000000000000000000" pitchFamily="2" charset="2"/>
              </a:rPr>
              <a:t>)</a:t>
            </a:r>
          </a:p>
          <a:p>
            <a:endParaRPr lang="de-DE" sz="1600" dirty="0">
              <a:sym typeface="Wingdings" panose="05000000000000000000" pitchFamily="2" charset="2"/>
            </a:endParaRPr>
          </a:p>
          <a:p>
            <a:r>
              <a:rPr lang="de-DE" sz="1600" dirty="0">
                <a:sym typeface="Wingdings" panose="05000000000000000000" pitchFamily="2" charset="2"/>
              </a:rPr>
              <a:t>Über das Argument Einheit kann festgelegt werden, in welchen Zeiteinheiten </a:t>
            </a:r>
          </a:p>
          <a:p>
            <a:r>
              <a:rPr lang="de-DE" sz="1600" dirty="0">
                <a:sym typeface="Wingdings" panose="05000000000000000000" pitchFamily="2" charset="2"/>
              </a:rPr>
              <a:t>die Differenz angegeben wird.</a:t>
            </a:r>
          </a:p>
          <a:p>
            <a:endParaRPr lang="de-DE" sz="1600" dirty="0">
              <a:sym typeface="Wingdings" panose="05000000000000000000" pitchFamily="2" charset="2"/>
            </a:endParaRPr>
          </a:p>
          <a:p>
            <a:r>
              <a:rPr lang="de-DE" sz="1600" dirty="0">
                <a:sym typeface="Wingdings" panose="05000000000000000000" pitchFamily="2" charset="2"/>
              </a:rPr>
              <a:t>„Y“ = vollständige Jahre; „M“ = vollständigen Monate; „D“ = Anzahl der Tage</a:t>
            </a: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r>
              <a:rPr lang="de-DE" sz="1200" i="1" dirty="0">
                <a:sym typeface="Wingdings" panose="05000000000000000000" pitchFamily="2" charset="2"/>
              </a:rPr>
              <a:t>Diese Funktion steht nicht in der Funktionsbibliothek und muss deshalb manuell eingegeben werden.</a:t>
            </a: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444126"/>
          </a:xfrm>
        </p:spPr>
        <p:txBody>
          <a:bodyPr/>
          <a:lstStyle/>
          <a:p>
            <a:pPr marL="0" indent="0" hangingPunct="0">
              <a:buNone/>
            </a:pPr>
            <a:r>
              <a:rPr lang="de-DE" sz="2400" b="1" dirty="0"/>
              <a:t>Zeitberechnungen durchführen</a:t>
            </a: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44</a:t>
            </a:fld>
            <a:endParaRPr lang="de-DE" dirty="0"/>
          </a:p>
        </p:txBody>
      </p:sp>
      <p:pic>
        <p:nvPicPr>
          <p:cNvPr id="4" name="Grafik 3">
            <a:extLst>
              <a:ext uri="{FF2B5EF4-FFF2-40B4-BE49-F238E27FC236}">
                <a16:creationId xmlns:a16="http://schemas.microsoft.com/office/drawing/2014/main" id="{79695614-E39B-4BC5-B209-3686C607E4F7}"/>
              </a:ext>
            </a:extLst>
          </p:cNvPr>
          <p:cNvPicPr>
            <a:picLocks noChangeAspect="1"/>
          </p:cNvPicPr>
          <p:nvPr/>
        </p:nvPicPr>
        <p:blipFill>
          <a:blip r:embed="rId3"/>
          <a:stretch>
            <a:fillRect/>
          </a:stretch>
        </p:blipFill>
        <p:spPr>
          <a:xfrm>
            <a:off x="325466" y="4530813"/>
            <a:ext cx="5850609" cy="1968532"/>
          </a:xfrm>
          <a:prstGeom prst="rect">
            <a:avLst/>
          </a:prstGeom>
        </p:spPr>
      </p:pic>
    </p:spTree>
    <p:extLst>
      <p:ext uri="{BB962C8B-B14F-4D97-AF65-F5344CB8AC3E}">
        <p14:creationId xmlns:p14="http://schemas.microsoft.com/office/powerpoint/2010/main" val="3701235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325465" y="2073466"/>
            <a:ext cx="8818535" cy="3293209"/>
          </a:xfrm>
          <a:prstGeom prst="rect">
            <a:avLst/>
          </a:prstGeom>
          <a:noFill/>
        </p:spPr>
        <p:txBody>
          <a:bodyPr wrap="square" rtlCol="0">
            <a:spAutoFit/>
          </a:bodyPr>
          <a:lstStyle/>
          <a:p>
            <a:r>
              <a:rPr lang="de-DE" sz="1600" u="sng" dirty="0">
                <a:solidFill>
                  <a:schemeClr val="accent6">
                    <a:lumMod val="75000"/>
                  </a:schemeClr>
                </a:solidFill>
                <a:sym typeface="Wingdings" panose="05000000000000000000" pitchFamily="2" charset="2"/>
              </a:rPr>
              <a:t>Übung Zeitberechnung</a:t>
            </a:r>
          </a:p>
          <a:p>
            <a:pPr marL="285750" indent="-285750">
              <a:buFont typeface="Wingdings" panose="05000000000000000000" pitchFamily="2" charset="2"/>
              <a:buChar char="Ø"/>
            </a:pPr>
            <a:endParaRPr lang="de-DE" sz="1600" dirty="0">
              <a:sym typeface="Wingdings" panose="05000000000000000000" pitchFamily="2" charset="2"/>
            </a:endParaRPr>
          </a:p>
          <a:p>
            <a:pPr marL="285750" indent="-285750">
              <a:buFont typeface="Wingdings" panose="05000000000000000000" pitchFamily="2" charset="2"/>
              <a:buChar char="Ø"/>
            </a:pPr>
            <a:r>
              <a:rPr lang="de-DE" sz="1600" dirty="0">
                <a:sym typeface="Wingdings" panose="05000000000000000000" pitchFamily="2" charset="2"/>
              </a:rPr>
              <a:t>Öffnen Sie die Übungsdatei Zeitberechnung.xlsx</a:t>
            </a:r>
          </a:p>
          <a:p>
            <a:pPr marL="285750" indent="-285750">
              <a:buFont typeface="Wingdings" panose="05000000000000000000" pitchFamily="2" charset="2"/>
              <a:buChar char="Ø"/>
            </a:pPr>
            <a:r>
              <a:rPr lang="de-DE" sz="1600" dirty="0">
                <a:sym typeface="Wingdings" panose="05000000000000000000" pitchFamily="2" charset="2"/>
              </a:rPr>
              <a:t>Berechnen Sie vom Anfangsdatum (01.01.2010) bis zum Enddatum (12.03.2021)…</a:t>
            </a:r>
          </a:p>
          <a:p>
            <a:r>
              <a:rPr lang="de-DE" sz="1600" dirty="0">
                <a:sym typeface="Wingdings" panose="05000000000000000000" pitchFamily="2" charset="2"/>
              </a:rPr>
              <a:t>	a) vergangene Tage (mit einer einfachen Formel)</a:t>
            </a:r>
          </a:p>
          <a:p>
            <a:r>
              <a:rPr lang="de-DE" sz="1600" dirty="0">
                <a:sym typeface="Wingdings" panose="05000000000000000000" pitchFamily="2" charset="2"/>
              </a:rPr>
              <a:t>	b)vergangene Jahre (mit einer einfachen Formel; 1 Jahr = 365 Tage)</a:t>
            </a:r>
          </a:p>
          <a:p>
            <a:r>
              <a:rPr lang="de-DE" sz="1600" dirty="0">
                <a:sym typeface="Wingdings" panose="05000000000000000000" pitchFamily="2" charset="2"/>
              </a:rPr>
              <a:t>	c) vollständig vergangene Jahre mithilfe der Funktion </a:t>
            </a:r>
            <a:r>
              <a:rPr lang="de-DE" sz="1600" i="1" dirty="0">
                <a:sym typeface="Wingdings" panose="05000000000000000000" pitchFamily="2" charset="2"/>
              </a:rPr>
              <a:t>DATEDIF</a:t>
            </a:r>
          </a:p>
          <a:p>
            <a:pPr marL="285750" indent="-285750">
              <a:buFont typeface="Wingdings" panose="05000000000000000000" pitchFamily="2" charset="2"/>
              <a:buChar char="Ø"/>
            </a:pPr>
            <a:r>
              <a:rPr lang="de-DE" sz="1600" dirty="0">
                <a:sym typeface="Wingdings" panose="05000000000000000000" pitchFamily="2" charset="2"/>
              </a:rPr>
              <a:t>Ermitteln Sie mit einfachen Formeln aus Ihrem Geburtsdatum und dem aktuellen Datum (HEUTE) Ihr Alter in Tagen und in Jahren. Ein Jahr soll 365 Tagen entsprechen.</a:t>
            </a:r>
          </a:p>
          <a:p>
            <a:pPr marL="285750" indent="-285750">
              <a:buFont typeface="Wingdings" panose="05000000000000000000" pitchFamily="2" charset="2"/>
              <a:buChar char="Ø"/>
            </a:pPr>
            <a:r>
              <a:rPr lang="de-DE" sz="1600" dirty="0">
                <a:sym typeface="Wingdings" panose="05000000000000000000" pitchFamily="2" charset="2"/>
              </a:rPr>
              <a:t>Ermitteln Sie aus dem aktuellen Datum (HEUTE) den Tag, den Monat, und das Jahr als Zahl.</a:t>
            </a:r>
          </a:p>
          <a:p>
            <a:pPr marL="285750" indent="-285750">
              <a:buFont typeface="Wingdings" panose="05000000000000000000" pitchFamily="2" charset="2"/>
              <a:buChar char="Ø"/>
            </a:pPr>
            <a:r>
              <a:rPr lang="de-DE" sz="1600" dirty="0">
                <a:sym typeface="Wingdings" panose="05000000000000000000" pitchFamily="2" charset="2"/>
              </a:rPr>
              <a:t>Tragen Sie die aktuelle Uhrzeit als Konstante ein. Berechnen Sie die seit der angegebenen Anfangsuhrzeit (05:23 h) vergangene Zeit.</a:t>
            </a:r>
          </a:p>
          <a:p>
            <a:endParaRPr lang="de-DE" sz="1600" u="sng" dirty="0">
              <a:solidFill>
                <a:schemeClr val="accent6">
                  <a:lumMod val="75000"/>
                </a:schemeClr>
              </a:solidFill>
              <a:sym typeface="Wingdings" panose="05000000000000000000" pitchFamily="2" charset="2"/>
            </a:endParaRP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325466" y="1629340"/>
            <a:ext cx="8229600" cy="444126"/>
          </a:xfrm>
        </p:spPr>
        <p:txBody>
          <a:bodyPr/>
          <a:lstStyle/>
          <a:p>
            <a:pPr marL="0" indent="0" hangingPunct="0">
              <a:buNone/>
            </a:pPr>
            <a:r>
              <a:rPr lang="de-DE" sz="2400" b="1" dirty="0"/>
              <a:t>Zeitberechnungen durchführen</a:t>
            </a: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45</a:t>
            </a:fld>
            <a:endParaRPr lang="de-DE" dirty="0"/>
          </a:p>
        </p:txBody>
      </p:sp>
      <p:graphicFrame>
        <p:nvGraphicFramePr>
          <p:cNvPr id="2" name="Objekt 1">
            <a:extLst>
              <a:ext uri="{FF2B5EF4-FFF2-40B4-BE49-F238E27FC236}">
                <a16:creationId xmlns:a16="http://schemas.microsoft.com/office/drawing/2014/main" id="{5222E84E-3E63-6EFD-7325-17D06A74E9BD}"/>
              </a:ext>
            </a:extLst>
          </p:cNvPr>
          <p:cNvGraphicFramePr>
            <a:graphicFrameLocks noChangeAspect="1"/>
          </p:cNvGraphicFramePr>
          <p:nvPr>
            <p:extLst>
              <p:ext uri="{D42A27DB-BD31-4B8C-83A1-F6EECF244321}">
                <p14:modId xmlns:p14="http://schemas.microsoft.com/office/powerpoint/2010/main" val="4284128907"/>
              </p:ext>
            </p:extLst>
          </p:nvPr>
        </p:nvGraphicFramePr>
        <p:xfrm>
          <a:off x="534691" y="5366675"/>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400" imgH="771525" progId="Excel.Sheet.12">
                  <p:embed/>
                </p:oleObj>
              </mc:Choice>
              <mc:Fallback>
                <p:oleObj name="Worksheet" showAsIcon="1" r:id="rId3" imgW="914400" imgH="771525" progId="Excel.Sheet.12">
                  <p:embed/>
                  <p:pic>
                    <p:nvPicPr>
                      <p:cNvPr id="0" name=""/>
                      <p:cNvPicPr/>
                      <p:nvPr/>
                    </p:nvPicPr>
                    <p:blipFill>
                      <a:blip r:embed="rId4"/>
                      <a:stretch>
                        <a:fillRect/>
                      </a:stretch>
                    </p:blipFill>
                    <p:spPr>
                      <a:xfrm>
                        <a:off x="534691" y="5366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94389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eck 1"/>
          <p:cNvSpPr/>
          <p:nvPr/>
        </p:nvSpPr>
        <p:spPr>
          <a:xfrm>
            <a:off x="7300800" y="1332000"/>
            <a:ext cx="120588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a:ln>
                  <a:noFill/>
                </a:ln>
                <a:solidFill>
                  <a:srgbClr val="7F7F7F"/>
                </a:solidFill>
                <a:effectLst/>
                <a:uLnTx/>
                <a:uFillTx/>
                <a:latin typeface="Calibri (Textkörper)" charset="0"/>
                <a:ea typeface="+mn-ea"/>
                <a:cs typeface="+mn-cs"/>
              </a:rPr>
              <a:t>Regens Wagner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Calibri (Textkörper)" charset="0"/>
                <a:ea typeface="+mn-ea"/>
                <a:cs typeface="+mn-cs"/>
              </a:rPr>
              <a:t>Direktion</a:t>
            </a:r>
          </a:p>
        </p:txBody>
      </p:sp>
      <p:sp>
        <p:nvSpPr>
          <p:cNvPr id="3" name="Textfeld 2">
            <a:extLst>
              <a:ext uri="{FF2B5EF4-FFF2-40B4-BE49-F238E27FC236}">
                <a16:creationId xmlns:a16="http://schemas.microsoft.com/office/drawing/2014/main" id="{869EA416-3B2C-E702-C98B-41D9ADDA8065}"/>
              </a:ext>
            </a:extLst>
          </p:cNvPr>
          <p:cNvSpPr txBox="1"/>
          <p:nvPr/>
        </p:nvSpPr>
        <p:spPr>
          <a:xfrm>
            <a:off x="1668151" y="2270083"/>
            <a:ext cx="43924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0" normalizeH="0" baseline="0" noProof="0" dirty="0">
                <a:ln>
                  <a:noFill/>
                </a:ln>
                <a:solidFill>
                  <a:prstClr val="black"/>
                </a:solidFill>
                <a:effectLst/>
                <a:uLnTx/>
                <a:uFillTx/>
                <a:latin typeface="Calibri"/>
                <a:ea typeface="+mn-ea"/>
                <a:cs typeface="+mn-cs"/>
              </a:rPr>
              <a:t>Fragen?</a:t>
            </a:r>
          </a:p>
        </p:txBody>
      </p:sp>
      <p:pic>
        <p:nvPicPr>
          <p:cNvPr id="1026" name="Picture 2" descr="Fragen erwünscht – Nicolaisen in Hamburg">
            <a:extLst>
              <a:ext uri="{FF2B5EF4-FFF2-40B4-BE49-F238E27FC236}">
                <a16:creationId xmlns:a16="http://schemas.microsoft.com/office/drawing/2014/main" id="{A730E5A9-1FC5-344B-784E-AE45C164C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406" y="3572255"/>
            <a:ext cx="5004939" cy="232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81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eck 1"/>
          <p:cNvSpPr/>
          <p:nvPr/>
        </p:nvSpPr>
        <p:spPr>
          <a:xfrm>
            <a:off x="7300800" y="1332000"/>
            <a:ext cx="120588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a:ln>
                  <a:noFill/>
                </a:ln>
                <a:solidFill>
                  <a:srgbClr val="7F7F7F"/>
                </a:solidFill>
                <a:effectLst/>
                <a:uLnTx/>
                <a:uFillTx/>
                <a:latin typeface="Calibri (Textkörper)" charset="0"/>
                <a:ea typeface="+mn-ea"/>
                <a:cs typeface="+mn-cs"/>
              </a:rPr>
              <a:t>Regens Wagner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Calibri (Textkörper)" charset="0"/>
                <a:ea typeface="+mn-ea"/>
                <a:cs typeface="+mn-cs"/>
              </a:rPr>
              <a:t>Direktion</a:t>
            </a:r>
          </a:p>
        </p:txBody>
      </p:sp>
      <p:sp>
        <p:nvSpPr>
          <p:cNvPr id="3" name="Textfeld 2">
            <a:extLst>
              <a:ext uri="{FF2B5EF4-FFF2-40B4-BE49-F238E27FC236}">
                <a16:creationId xmlns:a16="http://schemas.microsoft.com/office/drawing/2014/main" id="{869EA416-3B2C-E702-C98B-41D9ADDA8065}"/>
              </a:ext>
            </a:extLst>
          </p:cNvPr>
          <p:cNvSpPr txBox="1"/>
          <p:nvPr/>
        </p:nvSpPr>
        <p:spPr>
          <a:xfrm>
            <a:off x="0" y="1732110"/>
            <a:ext cx="781681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0" normalizeH="0" baseline="0" noProof="0" dirty="0">
                <a:ln>
                  <a:noFill/>
                </a:ln>
                <a:solidFill>
                  <a:prstClr val="black"/>
                </a:solidFill>
                <a:effectLst/>
                <a:uLnTx/>
                <a:uFillTx/>
                <a:latin typeface="Calibri"/>
                <a:ea typeface="+mn-ea"/>
                <a:cs typeface="+mn-cs"/>
              </a:rPr>
              <a:t>Weitere Excelkurse…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6000" b="1" i="0" u="none" strike="noStrike" kern="1200" cap="none" spc="0" normalizeH="0" baseline="0" noProof="0" dirty="0">
              <a:ln>
                <a:noFill/>
              </a:ln>
              <a:solidFill>
                <a:prstClr val="black"/>
              </a:solidFill>
              <a:effectLst/>
              <a:uLnTx/>
              <a:uFillTx/>
              <a:latin typeface="Calibri"/>
              <a:ea typeface="+mn-ea"/>
              <a:cs typeface="+mn-cs"/>
            </a:endParaRPr>
          </a:p>
          <a:p>
            <a:pPr marL="1200150" lvl="2" indent="-285750" defTabSz="914400" fontAlgn="auto">
              <a:spcBef>
                <a:spcPts val="0"/>
              </a:spcBef>
              <a:spcAft>
                <a:spcPts val="0"/>
              </a:spcAft>
              <a:buFont typeface="Wingdings" panose="05000000000000000000" pitchFamily="2" charset="2"/>
              <a:buChar char="Ø"/>
              <a:defRPr/>
            </a:pPr>
            <a:r>
              <a:rPr lang="de-DE" sz="2000" b="1" dirty="0">
                <a:solidFill>
                  <a:prstClr val="black"/>
                </a:solidFill>
                <a:latin typeface="Calibri"/>
                <a:ea typeface="+mn-ea"/>
              </a:rPr>
              <a:t>20.03.2024 u. 10.04.2024 </a:t>
            </a:r>
            <a:r>
              <a:rPr lang="de-DE" sz="2000" dirty="0">
                <a:solidFill>
                  <a:prstClr val="black"/>
                </a:solidFill>
                <a:latin typeface="Calibri"/>
                <a:ea typeface="+mn-ea"/>
              </a:rPr>
              <a:t>– online - Diagramme</a:t>
            </a:r>
          </a:p>
          <a:p>
            <a:pPr marL="1200150" lvl="2" indent="-285750" defTabSz="914400" fontAlgn="auto">
              <a:spcBef>
                <a:spcPts val="0"/>
              </a:spcBef>
              <a:spcAft>
                <a:spcPts val="0"/>
              </a:spcAft>
              <a:buFont typeface="Wingdings" panose="05000000000000000000" pitchFamily="2" charset="2"/>
              <a:buChar char="Ø"/>
              <a:defRPr/>
            </a:pPr>
            <a:r>
              <a:rPr kumimoji="0" lang="de-DE" sz="2000" b="1" i="0" u="none" strike="noStrike" kern="1200" cap="none" spc="0" normalizeH="0" baseline="0" noProof="0" dirty="0">
                <a:ln>
                  <a:noFill/>
                </a:ln>
                <a:solidFill>
                  <a:prstClr val="black"/>
                </a:solidFill>
                <a:effectLst/>
                <a:uLnTx/>
                <a:uFillTx/>
                <a:latin typeface="Calibri"/>
                <a:ea typeface="+mn-ea"/>
                <a:cs typeface="+mn-cs"/>
              </a:rPr>
              <a:t>24.04.2024 u. 08.05.2024 </a:t>
            </a:r>
            <a:r>
              <a:rPr kumimoji="0" lang="de-DE" sz="2000" i="0" u="none" strike="noStrike" kern="1200" cap="none" spc="0" normalizeH="0" baseline="0" noProof="0" dirty="0">
                <a:ln>
                  <a:noFill/>
                </a:ln>
                <a:solidFill>
                  <a:prstClr val="black"/>
                </a:solidFill>
                <a:effectLst/>
                <a:uLnTx/>
                <a:uFillTx/>
                <a:latin typeface="Calibri"/>
                <a:ea typeface="+mn-ea"/>
                <a:cs typeface="+mn-cs"/>
              </a:rPr>
              <a:t>– online Daten sortieren und filtern</a:t>
            </a:r>
          </a:p>
        </p:txBody>
      </p:sp>
    </p:spTree>
    <p:extLst>
      <p:ext uri="{BB962C8B-B14F-4D97-AF65-F5344CB8AC3E}">
        <p14:creationId xmlns:p14="http://schemas.microsoft.com/office/powerpoint/2010/main" val="3968441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eck 1"/>
          <p:cNvSpPr/>
          <p:nvPr/>
        </p:nvSpPr>
        <p:spPr>
          <a:xfrm>
            <a:off x="7300800" y="1332000"/>
            <a:ext cx="120588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a:ln>
                  <a:noFill/>
                </a:ln>
                <a:solidFill>
                  <a:srgbClr val="7F7F7F"/>
                </a:solidFill>
                <a:effectLst/>
                <a:uLnTx/>
                <a:uFillTx/>
                <a:latin typeface="Calibri (Textkörper)" charset="0"/>
                <a:ea typeface="+mn-ea"/>
                <a:cs typeface="+mn-cs"/>
              </a:rPr>
              <a:t>Regens Wagner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Calibri (Textkörper)" charset="0"/>
                <a:ea typeface="+mn-ea"/>
                <a:cs typeface="+mn-cs"/>
              </a:rPr>
              <a:t>Direktion</a:t>
            </a:r>
          </a:p>
        </p:txBody>
      </p:sp>
      <p:sp>
        <p:nvSpPr>
          <p:cNvPr id="3" name="Textfeld 2">
            <a:extLst>
              <a:ext uri="{FF2B5EF4-FFF2-40B4-BE49-F238E27FC236}">
                <a16:creationId xmlns:a16="http://schemas.microsoft.com/office/drawing/2014/main" id="{869EA416-3B2C-E702-C98B-41D9ADDA8065}"/>
              </a:ext>
            </a:extLst>
          </p:cNvPr>
          <p:cNvSpPr txBox="1"/>
          <p:nvPr/>
        </p:nvSpPr>
        <p:spPr>
          <a:xfrm>
            <a:off x="1637674" y="2564904"/>
            <a:ext cx="5868652"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0" normalizeH="0" baseline="0" noProof="0" dirty="0">
                <a:ln>
                  <a:noFill/>
                </a:ln>
                <a:solidFill>
                  <a:prstClr val="black"/>
                </a:solidFill>
                <a:effectLst/>
                <a:uLnTx/>
                <a:uFillTx/>
                <a:latin typeface="Calibri"/>
                <a:ea typeface="+mn-ea"/>
                <a:cs typeface="+mn-cs"/>
              </a:rPr>
              <a:t>Vielen Dank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0" normalizeH="0" baseline="0" noProof="0" dirty="0">
                <a:ln>
                  <a:noFill/>
                </a:ln>
                <a:solidFill>
                  <a:prstClr val="black"/>
                </a:solidFill>
                <a:effectLst/>
                <a:uLnTx/>
                <a:uFillTx/>
                <a:latin typeface="Calibri"/>
                <a:ea typeface="+mn-ea"/>
                <a:cs typeface="+mn-cs"/>
              </a:rPr>
              <a:t>für Ihre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0" normalizeH="0" baseline="0" noProof="0" dirty="0">
                <a:ln>
                  <a:noFill/>
                </a:ln>
                <a:solidFill>
                  <a:prstClr val="black"/>
                </a:solidFill>
                <a:effectLst/>
                <a:uLnTx/>
                <a:uFillTx/>
                <a:latin typeface="Calibri"/>
                <a:ea typeface="+mn-ea"/>
                <a:cs typeface="+mn-cs"/>
              </a:rPr>
              <a:t>  Aufmerksamkeit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800" b="1" dirty="0">
              <a:solidFill>
                <a:prstClr val="black"/>
              </a:solidFill>
              <a:latin typeface="Calibri"/>
              <a:ea typeface="+mn-ea"/>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a:ea typeface="+mn-ea"/>
                <a:cs typeface="+mn-cs"/>
              </a:rPr>
              <a:t>Martin Bernhauer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2000" dirty="0">
                <a:solidFill>
                  <a:prstClr val="black"/>
                </a:solidFill>
                <a:latin typeface="Calibri"/>
                <a:ea typeface="+mn-ea"/>
              </a:rPr>
              <a:t>martin.bernhauer@regens-wagner.de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2000" i="0" u="none" strike="noStrike" kern="1200" cap="none" spc="0" normalizeH="0" baseline="0" noProof="0" dirty="0">
                <a:ln>
                  <a:noFill/>
                </a:ln>
                <a:solidFill>
                  <a:prstClr val="black"/>
                </a:solidFill>
                <a:effectLst/>
                <a:uLnTx/>
                <a:uFillTx/>
                <a:latin typeface="Calibri"/>
                <a:ea typeface="+mn-ea"/>
                <a:cs typeface="+mn-cs"/>
              </a:rPr>
              <a:t>09071/502-537</a:t>
            </a:r>
          </a:p>
        </p:txBody>
      </p:sp>
    </p:spTree>
    <p:extLst>
      <p:ext uri="{BB962C8B-B14F-4D97-AF65-F5344CB8AC3E}">
        <p14:creationId xmlns:p14="http://schemas.microsoft.com/office/powerpoint/2010/main" val="149982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3539430"/>
          </a:xfrm>
          <a:prstGeom prst="rect">
            <a:avLst/>
          </a:prstGeom>
          <a:noFill/>
        </p:spPr>
        <p:txBody>
          <a:bodyPr wrap="square" rtlCol="0">
            <a:spAutoFit/>
          </a:bodyPr>
          <a:lstStyle/>
          <a:p>
            <a:r>
              <a:rPr lang="de-DE" sz="1600" u="sng" dirty="0">
                <a:solidFill>
                  <a:schemeClr val="accent6">
                    <a:lumMod val="75000"/>
                  </a:schemeClr>
                </a:solidFill>
              </a:rPr>
              <a:t>Aufbau und Eingabe von Formeln</a:t>
            </a:r>
          </a:p>
          <a:p>
            <a:r>
              <a:rPr lang="de-DE" sz="1600" u="sng" dirty="0"/>
              <a:t>Formel eingeben:</a:t>
            </a:r>
          </a:p>
          <a:p>
            <a:pPr marL="742950" lvl="1" indent="-285750">
              <a:buFont typeface="Wingdings" panose="05000000000000000000" pitchFamily="2" charset="2"/>
              <a:buChar char="Ø"/>
            </a:pPr>
            <a:r>
              <a:rPr lang="de-DE" sz="1600" dirty="0"/>
              <a:t>Aktivieren Sie die Zelle, in der das Ergebnis der Formel angezeigt werden soll</a:t>
            </a:r>
          </a:p>
          <a:p>
            <a:pPr marL="742950" lvl="1" indent="-285750">
              <a:buFont typeface="Wingdings" panose="05000000000000000000" pitchFamily="2" charset="2"/>
              <a:buChar char="Ø"/>
            </a:pPr>
            <a:r>
              <a:rPr lang="de-DE" sz="1600" dirty="0"/>
              <a:t>Geben Sie ein = ein</a:t>
            </a:r>
          </a:p>
          <a:p>
            <a:pPr marL="742950" lvl="1" indent="-285750">
              <a:buFont typeface="Wingdings" panose="05000000000000000000" pitchFamily="2" charset="2"/>
              <a:buChar char="Ø"/>
            </a:pPr>
            <a:r>
              <a:rPr lang="de-DE" sz="1600" dirty="0"/>
              <a:t>Geben sie die Formel ein und schließen die Eingabe mit                ab</a:t>
            </a:r>
          </a:p>
          <a:p>
            <a:pPr lvl="1"/>
            <a:endParaRPr lang="de-DE" sz="1600" u="sng" dirty="0"/>
          </a:p>
          <a:p>
            <a:pPr lvl="1"/>
            <a:endParaRPr lang="de-DE" sz="1600" u="sng" dirty="0"/>
          </a:p>
          <a:p>
            <a:r>
              <a:rPr lang="de-DE" sz="1600" u="sng" dirty="0"/>
              <a:t>Formel </a:t>
            </a:r>
            <a:r>
              <a:rPr lang="de-DE" sz="1600" u="sng" dirty="0" err="1"/>
              <a:t>AutoKorrektur</a:t>
            </a:r>
            <a:r>
              <a:rPr lang="de-DE" sz="1600" u="sng" dirty="0"/>
              <a:t>:</a:t>
            </a:r>
          </a:p>
          <a:p>
            <a:r>
              <a:rPr lang="de-DE" sz="1600" dirty="0"/>
              <a:t>Excel erkennt bestimmte Fehler und bietet in einem Fenster einen Korrekturvorschlag an, beispielsweise bei der Eingabe …</a:t>
            </a:r>
          </a:p>
          <a:p>
            <a:pPr marL="742950" lvl="1" indent="-285750">
              <a:buFont typeface="Wingdings" panose="05000000000000000000" pitchFamily="2" charset="2"/>
              <a:buChar char="Ø"/>
            </a:pPr>
            <a:r>
              <a:rPr lang="de-DE" sz="1600" dirty="0"/>
              <a:t>von zwei Operatoren (z. B. =A1</a:t>
            </a:r>
            <a:r>
              <a:rPr lang="de-DE" sz="1600" b="1" dirty="0">
                <a:effectLst>
                  <a:outerShdw blurRad="38100" dist="38100" dir="2700000" algn="tl">
                    <a:srgbClr val="000000">
                      <a:alpha val="43137"/>
                    </a:srgbClr>
                  </a:outerShdw>
                </a:effectLst>
              </a:rPr>
              <a:t>+*</a:t>
            </a:r>
            <a:r>
              <a:rPr lang="de-DE" sz="1600" dirty="0"/>
              <a:t>B1)</a:t>
            </a:r>
          </a:p>
          <a:p>
            <a:pPr marL="742950" lvl="1" indent="-285750">
              <a:buFont typeface="Wingdings" panose="05000000000000000000" pitchFamily="2" charset="2"/>
              <a:buChar char="Ø"/>
            </a:pPr>
            <a:r>
              <a:rPr lang="de-DE" sz="1600" dirty="0"/>
              <a:t>von Zellbezügen mit Leerzeichen (z. B. =</a:t>
            </a:r>
            <a:r>
              <a:rPr lang="de-DE" sz="1600" b="1" dirty="0">
                <a:effectLst>
                  <a:outerShdw blurRad="38100" dist="38100" dir="2700000" algn="tl">
                    <a:srgbClr val="000000">
                      <a:alpha val="43137"/>
                    </a:srgbClr>
                  </a:outerShdw>
                </a:effectLst>
              </a:rPr>
              <a:t>A 1</a:t>
            </a:r>
            <a:r>
              <a:rPr lang="de-DE" sz="1600" dirty="0"/>
              <a:t>+B1)</a:t>
            </a:r>
          </a:p>
          <a:p>
            <a:pPr marL="742950" lvl="1" indent="-285750">
              <a:buFont typeface="Wingdings" panose="05000000000000000000" pitchFamily="2" charset="2"/>
              <a:buChar char="Ø"/>
            </a:pPr>
            <a:r>
              <a:rPr lang="de-DE" sz="1600" dirty="0"/>
              <a:t>von Zahlen mit Leerzeichen (z. B. =A1+</a:t>
            </a:r>
            <a:r>
              <a:rPr lang="de-DE" sz="1600" b="1" dirty="0">
                <a:effectLst>
                  <a:outerShdw blurRad="38100" dist="38100" dir="2700000" algn="tl">
                    <a:srgbClr val="000000">
                      <a:alpha val="43137"/>
                    </a:srgbClr>
                  </a:outerShdw>
                </a:effectLst>
              </a:rPr>
              <a:t>1 0</a:t>
            </a:r>
            <a:r>
              <a:rPr lang="de-DE" sz="1600" dirty="0"/>
              <a:t>)</a:t>
            </a:r>
          </a:p>
          <a:p>
            <a:pPr marL="285750" indent="-285750">
              <a:buFont typeface="Wingdings" panose="05000000000000000000" pitchFamily="2" charset="2"/>
              <a:buChar char="Ø"/>
            </a:pPr>
            <a:endParaRPr lang="de-DE" sz="1600" i="1" dirty="0"/>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Formeln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5</a:t>
            </a:fld>
            <a:endParaRPr lang="de-DE" dirty="0"/>
          </a:p>
        </p:txBody>
      </p:sp>
      <p:sp>
        <p:nvSpPr>
          <p:cNvPr id="2" name="Rechteck 1">
            <a:extLst>
              <a:ext uri="{FF2B5EF4-FFF2-40B4-BE49-F238E27FC236}">
                <a16:creationId xmlns:a16="http://schemas.microsoft.com/office/drawing/2014/main" id="{FCE6414A-672A-9F01-7A8B-82E7D7FA80BE}"/>
              </a:ext>
            </a:extLst>
          </p:cNvPr>
          <p:cNvSpPr/>
          <p:nvPr/>
        </p:nvSpPr>
        <p:spPr>
          <a:xfrm>
            <a:off x="5919061" y="3060921"/>
            <a:ext cx="597975" cy="2557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cxnSp>
        <p:nvCxnSpPr>
          <p:cNvPr id="4" name="Verbinder: gewinkelt 3">
            <a:extLst>
              <a:ext uri="{FF2B5EF4-FFF2-40B4-BE49-F238E27FC236}">
                <a16:creationId xmlns:a16="http://schemas.microsoft.com/office/drawing/2014/main" id="{E0CA7DB9-07E2-3B95-170B-2073F3AD23C9}"/>
              </a:ext>
            </a:extLst>
          </p:cNvPr>
          <p:cNvCxnSpPr>
            <a:cxnSpLocks/>
          </p:cNvCxnSpPr>
          <p:nvPr/>
        </p:nvCxnSpPr>
        <p:spPr>
          <a:xfrm rot="10800000" flipV="1">
            <a:off x="5990785" y="3123478"/>
            <a:ext cx="406737" cy="123111"/>
          </a:xfrm>
          <a:prstGeom prst="bentConnector3">
            <a:avLst>
              <a:gd name="adj1" fmla="val 465"/>
            </a:avLst>
          </a:prstGeom>
          <a:ln>
            <a:tailEnd type="triangle"/>
          </a:ln>
        </p:spPr>
        <p:style>
          <a:lnRef idx="2">
            <a:schemeClr val="dk1"/>
          </a:lnRef>
          <a:fillRef idx="0">
            <a:schemeClr val="dk1"/>
          </a:fillRef>
          <a:effectRef idx="1">
            <a:schemeClr val="dk1"/>
          </a:effectRef>
          <a:fontRef idx="minor">
            <a:schemeClr val="tx1"/>
          </a:fontRef>
        </p:style>
      </p:cxnSp>
      <p:pic>
        <p:nvPicPr>
          <p:cNvPr id="12" name="Grafik 11">
            <a:extLst>
              <a:ext uri="{FF2B5EF4-FFF2-40B4-BE49-F238E27FC236}">
                <a16:creationId xmlns:a16="http://schemas.microsoft.com/office/drawing/2014/main" id="{E6A2400D-6E90-708F-A425-0723413A151F}"/>
              </a:ext>
            </a:extLst>
          </p:cNvPr>
          <p:cNvPicPr>
            <a:picLocks noChangeAspect="1"/>
          </p:cNvPicPr>
          <p:nvPr/>
        </p:nvPicPr>
        <p:blipFill>
          <a:blip r:embed="rId3"/>
          <a:stretch>
            <a:fillRect/>
          </a:stretch>
        </p:blipFill>
        <p:spPr>
          <a:xfrm>
            <a:off x="1309440" y="5330631"/>
            <a:ext cx="5858693" cy="13908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906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4524315"/>
          </a:xfrm>
          <a:prstGeom prst="rect">
            <a:avLst/>
          </a:prstGeom>
          <a:noFill/>
        </p:spPr>
        <p:txBody>
          <a:bodyPr wrap="square" rtlCol="0">
            <a:spAutoFit/>
          </a:bodyPr>
          <a:lstStyle/>
          <a:p>
            <a:r>
              <a:rPr lang="de-DE" sz="1600" u="sng" dirty="0">
                <a:solidFill>
                  <a:schemeClr val="accent6">
                    <a:lumMod val="75000"/>
                  </a:schemeClr>
                </a:solidFill>
              </a:rPr>
              <a:t>Funktion Summe</a:t>
            </a:r>
          </a:p>
          <a:p>
            <a:r>
              <a:rPr lang="de-DE" sz="1600" dirty="0"/>
              <a:t>Die Funktion SUMME ist eine vorgefertigte Formel, mit der Sie schnell Spalten- und Zeilensummen erzeugen können.</a:t>
            </a:r>
          </a:p>
          <a:p>
            <a:endParaRPr lang="de-DE" sz="1600" dirty="0"/>
          </a:p>
          <a:p>
            <a:r>
              <a:rPr lang="de-DE" sz="1600" i="1" dirty="0"/>
              <a:t>Berechnung mit dem Operator +:				Berechnung mit der Funktion SUMME:</a:t>
            </a:r>
          </a:p>
          <a:p>
            <a:endParaRPr lang="de-DE" sz="1600" u="sng" dirty="0">
              <a:solidFill>
                <a:schemeClr val="accent6">
                  <a:lumMod val="75000"/>
                </a:schemeClr>
              </a:solidFill>
            </a:endParaRPr>
          </a:p>
          <a:p>
            <a:endParaRPr lang="de-DE" sz="1600" u="sng" dirty="0">
              <a:solidFill>
                <a:schemeClr val="accent6">
                  <a:lumMod val="75000"/>
                </a:schemeClr>
              </a:solidFill>
            </a:endParaRPr>
          </a:p>
          <a:p>
            <a:endParaRPr lang="de-DE" sz="1600" u="sng" dirty="0">
              <a:solidFill>
                <a:schemeClr val="accent6">
                  <a:lumMod val="75000"/>
                </a:schemeClr>
              </a:solidFill>
            </a:endParaRPr>
          </a:p>
          <a:p>
            <a:endParaRPr lang="de-DE" sz="1600" u="sng" dirty="0">
              <a:solidFill>
                <a:schemeClr val="accent6">
                  <a:lumMod val="75000"/>
                </a:schemeClr>
              </a:solidFill>
            </a:endParaRPr>
          </a:p>
          <a:p>
            <a:endParaRPr lang="de-DE" sz="1600" u="sng" dirty="0">
              <a:solidFill>
                <a:schemeClr val="accent6">
                  <a:lumMod val="75000"/>
                </a:schemeClr>
              </a:solidFill>
            </a:endParaRPr>
          </a:p>
          <a:p>
            <a:endParaRPr lang="de-DE" sz="1600" u="sng" dirty="0">
              <a:solidFill>
                <a:schemeClr val="accent6">
                  <a:lumMod val="75000"/>
                </a:schemeClr>
              </a:solidFill>
            </a:endParaRPr>
          </a:p>
          <a:p>
            <a:r>
              <a:rPr lang="de-DE" sz="1600" u="sng" dirty="0"/>
              <a:t>Funktion SUMME über das </a:t>
            </a:r>
            <a:r>
              <a:rPr lang="de-DE" sz="1600" u="sng" dirty="0" err="1"/>
              <a:t>Menüband</a:t>
            </a:r>
            <a:r>
              <a:rPr lang="de-DE" sz="1600" u="sng" dirty="0"/>
              <a:t> einfügen:</a:t>
            </a:r>
          </a:p>
          <a:p>
            <a:pPr marL="285750" indent="-285750">
              <a:buFont typeface="Wingdings" panose="05000000000000000000" pitchFamily="2" charset="2"/>
              <a:buChar char="Ø"/>
            </a:pPr>
            <a:r>
              <a:rPr lang="de-DE" sz="1600" dirty="0"/>
              <a:t>Aktivieren Sie die Zelle, in der das Ergebnis der Summenberechnung stehen soll.</a:t>
            </a:r>
          </a:p>
          <a:p>
            <a:pPr marL="285750" indent="-285750">
              <a:buFont typeface="Wingdings" panose="05000000000000000000" pitchFamily="2" charset="2"/>
              <a:buChar char="Ø"/>
            </a:pPr>
            <a:r>
              <a:rPr lang="de-DE" sz="1600" dirty="0"/>
              <a:t>Klicken Sie im Register Start auf </a:t>
            </a:r>
          </a:p>
          <a:p>
            <a:pPr marL="285750" indent="-285750">
              <a:buFont typeface="Wingdings" panose="05000000000000000000" pitchFamily="2" charset="2"/>
              <a:buChar char="Ø"/>
            </a:pPr>
            <a:r>
              <a:rPr lang="de-DE" sz="1600" dirty="0"/>
              <a:t>Excel schlägt einen Summenbereich vor und blendet eine Infobox mit der Beschreibung des Funktionsaufbaus ein. </a:t>
            </a:r>
          </a:p>
          <a:p>
            <a:pPr marL="285750" indent="-285750">
              <a:buFont typeface="Wingdings" panose="05000000000000000000" pitchFamily="2" charset="2"/>
              <a:buChar char="Ø"/>
            </a:pPr>
            <a:r>
              <a:rPr lang="de-DE" sz="1600" dirty="0"/>
              <a:t>Bestätigen Sie den Vorschlag mit ENTER</a:t>
            </a:r>
          </a:p>
          <a:p>
            <a:pPr lvl="1"/>
            <a:r>
              <a:rPr lang="de-DE" sz="1600" dirty="0"/>
              <a:t>oder markieren Sie einen anderen Zellbereich und bestätigen mit ENTER</a:t>
            </a: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Formeln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6</a:t>
            </a:fld>
            <a:endParaRPr lang="de-DE" dirty="0"/>
          </a:p>
        </p:txBody>
      </p:sp>
      <p:pic>
        <p:nvPicPr>
          <p:cNvPr id="6" name="Grafik 5">
            <a:extLst>
              <a:ext uri="{FF2B5EF4-FFF2-40B4-BE49-F238E27FC236}">
                <a16:creationId xmlns:a16="http://schemas.microsoft.com/office/drawing/2014/main" id="{AEDC2979-32A3-65CD-EC8C-D9316038D0AF}"/>
              </a:ext>
            </a:extLst>
          </p:cNvPr>
          <p:cNvPicPr>
            <a:picLocks noChangeAspect="1"/>
          </p:cNvPicPr>
          <p:nvPr/>
        </p:nvPicPr>
        <p:blipFill>
          <a:blip r:embed="rId3"/>
          <a:stretch>
            <a:fillRect/>
          </a:stretch>
        </p:blipFill>
        <p:spPr>
          <a:xfrm>
            <a:off x="533931" y="3370355"/>
            <a:ext cx="1972975" cy="1178398"/>
          </a:xfrm>
          <a:prstGeom prst="rect">
            <a:avLst/>
          </a:prstGeom>
          <a:ln>
            <a:noFill/>
          </a:ln>
          <a:effectLst>
            <a:outerShdw blurRad="190500" algn="tl" rotWithShape="0">
              <a:srgbClr val="000000">
                <a:alpha val="70000"/>
              </a:srgbClr>
            </a:outerShdw>
          </a:effectLst>
        </p:spPr>
      </p:pic>
      <p:pic>
        <p:nvPicPr>
          <p:cNvPr id="8" name="Grafik 7">
            <a:extLst>
              <a:ext uri="{FF2B5EF4-FFF2-40B4-BE49-F238E27FC236}">
                <a16:creationId xmlns:a16="http://schemas.microsoft.com/office/drawing/2014/main" id="{C144036C-AFBF-4836-3700-4E3F2188A675}"/>
              </a:ext>
            </a:extLst>
          </p:cNvPr>
          <p:cNvPicPr>
            <a:picLocks noChangeAspect="1"/>
          </p:cNvPicPr>
          <p:nvPr/>
        </p:nvPicPr>
        <p:blipFill>
          <a:blip r:embed="rId4"/>
          <a:stretch>
            <a:fillRect/>
          </a:stretch>
        </p:blipFill>
        <p:spPr>
          <a:xfrm>
            <a:off x="4678255" y="3370355"/>
            <a:ext cx="1874945" cy="1178733"/>
          </a:xfrm>
          <a:prstGeom prst="rect">
            <a:avLst/>
          </a:prstGeom>
          <a:ln>
            <a:noFill/>
          </a:ln>
          <a:effectLst>
            <a:outerShdw blurRad="190500" algn="tl" rotWithShape="0">
              <a:srgbClr val="000000">
                <a:alpha val="70000"/>
              </a:srgbClr>
            </a:outerShdw>
          </a:effectLst>
        </p:spPr>
      </p:pic>
      <p:pic>
        <p:nvPicPr>
          <p:cNvPr id="10" name="Grafik 9">
            <a:extLst>
              <a:ext uri="{FF2B5EF4-FFF2-40B4-BE49-F238E27FC236}">
                <a16:creationId xmlns:a16="http://schemas.microsoft.com/office/drawing/2014/main" id="{17E5D2B8-D1FB-D3AC-838F-C89BE7D9E65C}"/>
              </a:ext>
            </a:extLst>
          </p:cNvPr>
          <p:cNvPicPr>
            <a:picLocks noChangeAspect="1"/>
          </p:cNvPicPr>
          <p:nvPr/>
        </p:nvPicPr>
        <p:blipFill>
          <a:blip r:embed="rId5"/>
          <a:stretch>
            <a:fillRect/>
          </a:stretch>
        </p:blipFill>
        <p:spPr>
          <a:xfrm>
            <a:off x="3496339" y="5288795"/>
            <a:ext cx="200053" cy="219106"/>
          </a:xfrm>
          <a:prstGeom prst="rect">
            <a:avLst/>
          </a:prstGeom>
        </p:spPr>
      </p:pic>
      <p:pic>
        <p:nvPicPr>
          <p:cNvPr id="14" name="Grafik 13">
            <a:extLst>
              <a:ext uri="{FF2B5EF4-FFF2-40B4-BE49-F238E27FC236}">
                <a16:creationId xmlns:a16="http://schemas.microsoft.com/office/drawing/2014/main" id="{2193E43B-57B6-9940-0956-253FC13059CF}"/>
              </a:ext>
            </a:extLst>
          </p:cNvPr>
          <p:cNvPicPr>
            <a:picLocks noChangeAspect="1"/>
          </p:cNvPicPr>
          <p:nvPr/>
        </p:nvPicPr>
        <p:blipFill>
          <a:blip r:embed="rId6"/>
          <a:stretch>
            <a:fillRect/>
          </a:stretch>
        </p:blipFill>
        <p:spPr>
          <a:xfrm>
            <a:off x="7213570" y="5887058"/>
            <a:ext cx="1468042" cy="9385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101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3293209"/>
          </a:xfrm>
          <a:prstGeom prst="rect">
            <a:avLst/>
          </a:prstGeom>
          <a:noFill/>
        </p:spPr>
        <p:txBody>
          <a:bodyPr wrap="square" rtlCol="0">
            <a:spAutoFit/>
          </a:bodyPr>
          <a:lstStyle/>
          <a:p>
            <a:r>
              <a:rPr lang="de-DE" sz="1600" u="sng" dirty="0">
                <a:solidFill>
                  <a:schemeClr val="accent6">
                    <a:lumMod val="75000"/>
                  </a:schemeClr>
                </a:solidFill>
              </a:rPr>
              <a:t>Funktion Summe</a:t>
            </a:r>
          </a:p>
          <a:p>
            <a:r>
              <a:rPr lang="de-DE" sz="1600" u="sng" dirty="0"/>
              <a:t>Gleichzeitig Spalten- und Zeilensummen erzeugen:</a:t>
            </a:r>
          </a:p>
          <a:p>
            <a:pPr marL="285750" indent="-285750">
              <a:buFont typeface="Wingdings" panose="05000000000000000000" pitchFamily="2" charset="2"/>
              <a:buChar char="Ø"/>
            </a:pPr>
            <a:r>
              <a:rPr lang="de-DE" sz="1600" dirty="0"/>
              <a:t>Markieren Sie den Summenbereich und die angrenzenden leeren Zellen</a:t>
            </a:r>
          </a:p>
          <a:p>
            <a:pPr marL="285750" indent="-285750">
              <a:buFont typeface="Wingdings" panose="05000000000000000000" pitchFamily="2" charset="2"/>
              <a:buChar char="Ø"/>
            </a:pPr>
            <a:r>
              <a:rPr lang="de-DE" sz="1600" dirty="0"/>
              <a:t>Klicken Sie im Register Start, auf </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a:p>
          <a:p>
            <a:r>
              <a:rPr lang="de-DE" sz="1600" u="sng" dirty="0"/>
              <a:t>Funktion SUMME über die Schnellanalyse einfügen:</a:t>
            </a:r>
          </a:p>
          <a:p>
            <a:endParaRPr lang="de-DE" sz="1600" dirty="0"/>
          </a:p>
          <a:p>
            <a:endParaRPr lang="de-DE" sz="1600" dirty="0"/>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Formeln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7</a:t>
            </a:fld>
            <a:endParaRPr lang="de-DE" dirty="0"/>
          </a:p>
        </p:txBody>
      </p:sp>
      <p:pic>
        <p:nvPicPr>
          <p:cNvPr id="10" name="Grafik 9">
            <a:extLst>
              <a:ext uri="{FF2B5EF4-FFF2-40B4-BE49-F238E27FC236}">
                <a16:creationId xmlns:a16="http://schemas.microsoft.com/office/drawing/2014/main" id="{17E5D2B8-D1FB-D3AC-838F-C89BE7D9E65C}"/>
              </a:ext>
            </a:extLst>
          </p:cNvPr>
          <p:cNvPicPr>
            <a:picLocks noChangeAspect="1"/>
          </p:cNvPicPr>
          <p:nvPr/>
        </p:nvPicPr>
        <p:blipFill>
          <a:blip r:embed="rId3"/>
          <a:stretch>
            <a:fillRect/>
          </a:stretch>
        </p:blipFill>
        <p:spPr>
          <a:xfrm>
            <a:off x="4565722" y="3304361"/>
            <a:ext cx="200053" cy="219106"/>
          </a:xfrm>
          <a:prstGeom prst="rect">
            <a:avLst/>
          </a:prstGeom>
        </p:spPr>
      </p:pic>
      <p:pic>
        <p:nvPicPr>
          <p:cNvPr id="2" name="Grafik 1">
            <a:extLst>
              <a:ext uri="{FF2B5EF4-FFF2-40B4-BE49-F238E27FC236}">
                <a16:creationId xmlns:a16="http://schemas.microsoft.com/office/drawing/2014/main" id="{9F76E139-3E8D-3770-4F37-13F2CD7BC78F}"/>
              </a:ext>
            </a:extLst>
          </p:cNvPr>
          <p:cNvPicPr>
            <a:picLocks noChangeAspect="1"/>
          </p:cNvPicPr>
          <p:nvPr/>
        </p:nvPicPr>
        <p:blipFill>
          <a:blip r:embed="rId3"/>
          <a:stretch>
            <a:fillRect/>
          </a:stretch>
        </p:blipFill>
        <p:spPr>
          <a:xfrm>
            <a:off x="3548712" y="2844014"/>
            <a:ext cx="200053" cy="219106"/>
          </a:xfrm>
          <a:prstGeom prst="rect">
            <a:avLst/>
          </a:prstGeom>
        </p:spPr>
      </p:pic>
      <p:pic>
        <p:nvPicPr>
          <p:cNvPr id="4" name="Grafik 3">
            <a:extLst>
              <a:ext uri="{FF2B5EF4-FFF2-40B4-BE49-F238E27FC236}">
                <a16:creationId xmlns:a16="http://schemas.microsoft.com/office/drawing/2014/main" id="{EE7F0EE9-BA7A-89BA-7B94-410901DF750F}"/>
              </a:ext>
            </a:extLst>
          </p:cNvPr>
          <p:cNvPicPr>
            <a:picLocks noChangeAspect="1"/>
          </p:cNvPicPr>
          <p:nvPr/>
        </p:nvPicPr>
        <p:blipFill>
          <a:blip r:embed="rId4"/>
          <a:stretch>
            <a:fillRect/>
          </a:stretch>
        </p:blipFill>
        <p:spPr>
          <a:xfrm>
            <a:off x="865344" y="3142280"/>
            <a:ext cx="3126824" cy="11450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Pfeil: nach rechts 6">
            <a:extLst>
              <a:ext uri="{FF2B5EF4-FFF2-40B4-BE49-F238E27FC236}">
                <a16:creationId xmlns:a16="http://schemas.microsoft.com/office/drawing/2014/main" id="{7573D7DE-456C-52CC-3B71-0565582986ED}"/>
              </a:ext>
            </a:extLst>
          </p:cNvPr>
          <p:cNvSpPr/>
          <p:nvPr/>
        </p:nvSpPr>
        <p:spPr>
          <a:xfrm>
            <a:off x="4393770" y="3773838"/>
            <a:ext cx="627681" cy="29446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898128BE-2EDE-A96B-8F36-0779E2D5A69C}"/>
              </a:ext>
            </a:extLst>
          </p:cNvPr>
          <p:cNvPicPr>
            <a:picLocks noChangeAspect="1"/>
          </p:cNvPicPr>
          <p:nvPr/>
        </p:nvPicPr>
        <p:blipFill>
          <a:blip r:embed="rId5"/>
          <a:stretch>
            <a:fillRect/>
          </a:stretch>
        </p:blipFill>
        <p:spPr>
          <a:xfrm>
            <a:off x="5291362" y="3142279"/>
            <a:ext cx="3201709" cy="1149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Grafik 14">
            <a:extLst>
              <a:ext uri="{FF2B5EF4-FFF2-40B4-BE49-F238E27FC236}">
                <a16:creationId xmlns:a16="http://schemas.microsoft.com/office/drawing/2014/main" id="{4A4F63E2-8435-CC43-063D-0ECD7F6ADF1E}"/>
              </a:ext>
            </a:extLst>
          </p:cNvPr>
          <p:cNvPicPr>
            <a:picLocks noChangeAspect="1"/>
          </p:cNvPicPr>
          <p:nvPr/>
        </p:nvPicPr>
        <p:blipFill>
          <a:blip r:embed="rId6"/>
          <a:stretch>
            <a:fillRect/>
          </a:stretch>
        </p:blipFill>
        <p:spPr>
          <a:xfrm>
            <a:off x="2798691" y="4883538"/>
            <a:ext cx="4093525" cy="1959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Pfeil: nach unten 15">
            <a:extLst>
              <a:ext uri="{FF2B5EF4-FFF2-40B4-BE49-F238E27FC236}">
                <a16:creationId xmlns:a16="http://schemas.microsoft.com/office/drawing/2014/main" id="{3D19E656-4939-A42F-2DFE-F3F9FA418208}"/>
              </a:ext>
            </a:extLst>
          </p:cNvPr>
          <p:cNvSpPr/>
          <p:nvPr/>
        </p:nvSpPr>
        <p:spPr>
          <a:xfrm rot="2469161">
            <a:off x="5457477" y="4734025"/>
            <a:ext cx="269174" cy="90168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17" name="Pfeil: nach unten 16">
            <a:extLst>
              <a:ext uri="{FF2B5EF4-FFF2-40B4-BE49-F238E27FC236}">
                <a16:creationId xmlns:a16="http://schemas.microsoft.com/office/drawing/2014/main" id="{B11BD1DD-9CD4-5F6F-0C1C-6C734D03B3EF}"/>
              </a:ext>
            </a:extLst>
          </p:cNvPr>
          <p:cNvSpPr/>
          <p:nvPr/>
        </p:nvSpPr>
        <p:spPr>
          <a:xfrm rot="16200000">
            <a:off x="2934865" y="5334125"/>
            <a:ext cx="365124" cy="1749482"/>
          </a:xfrm>
          <a:prstGeom prst="downArrow">
            <a:avLst/>
          </a:prstGeom>
        </p:spPr>
        <p:style>
          <a:lnRef idx="1">
            <a:schemeClr val="accent2"/>
          </a:lnRef>
          <a:fillRef idx="3">
            <a:schemeClr val="accent2"/>
          </a:fillRef>
          <a:effectRef idx="2">
            <a:schemeClr val="accent2"/>
          </a:effectRef>
          <a:fontRef idx="minor">
            <a:schemeClr val="lt1"/>
          </a:fontRef>
        </p:style>
        <p:txBody>
          <a:bodyPr vert="vert" rtlCol="0" anchor="ctr" anchorCtr="0"/>
          <a:lstStyle/>
          <a:p>
            <a:pPr algn="ctr"/>
            <a:r>
              <a:rPr lang="de-DE" sz="1100" dirty="0">
                <a:solidFill>
                  <a:schemeClr val="tx1"/>
                </a:solidFill>
              </a:rPr>
              <a:t>Spaltensumme erzeugen</a:t>
            </a:r>
            <a:endParaRPr lang="de-DE" dirty="0">
              <a:solidFill>
                <a:schemeClr val="tx1"/>
              </a:solidFill>
            </a:endParaRPr>
          </a:p>
        </p:txBody>
      </p:sp>
      <p:sp>
        <p:nvSpPr>
          <p:cNvPr id="3" name="Pfeil: nach unten 2">
            <a:extLst>
              <a:ext uri="{FF2B5EF4-FFF2-40B4-BE49-F238E27FC236}">
                <a16:creationId xmlns:a16="http://schemas.microsoft.com/office/drawing/2014/main" id="{55942B35-CA5E-13AC-3027-D9E34D2A808F}"/>
              </a:ext>
            </a:extLst>
          </p:cNvPr>
          <p:cNvSpPr/>
          <p:nvPr/>
        </p:nvSpPr>
        <p:spPr>
          <a:xfrm rot="3658660">
            <a:off x="7158474" y="4827560"/>
            <a:ext cx="365124" cy="1749482"/>
          </a:xfrm>
          <a:prstGeom prst="downArrow">
            <a:avLst/>
          </a:prstGeom>
        </p:spPr>
        <p:style>
          <a:lnRef idx="1">
            <a:schemeClr val="accent2"/>
          </a:lnRef>
          <a:fillRef idx="3">
            <a:schemeClr val="accent2"/>
          </a:fillRef>
          <a:effectRef idx="2">
            <a:schemeClr val="accent2"/>
          </a:effectRef>
          <a:fontRef idx="minor">
            <a:schemeClr val="lt1"/>
          </a:fontRef>
        </p:style>
        <p:txBody>
          <a:bodyPr vert="vert270" rtlCol="0" anchor="ctr" anchorCtr="0"/>
          <a:lstStyle/>
          <a:p>
            <a:pPr algn="ctr"/>
            <a:r>
              <a:rPr lang="de-DE" sz="1100" dirty="0">
                <a:solidFill>
                  <a:schemeClr val="tx1"/>
                </a:solidFill>
              </a:rPr>
              <a:t>Zeilensumme erzeugen</a:t>
            </a:r>
            <a:endParaRPr lang="de-DE" dirty="0">
              <a:solidFill>
                <a:schemeClr val="tx1"/>
              </a:solidFill>
            </a:endParaRPr>
          </a:p>
        </p:txBody>
      </p:sp>
    </p:spTree>
    <p:extLst>
      <p:ext uri="{BB962C8B-B14F-4D97-AF65-F5344CB8AC3E}">
        <p14:creationId xmlns:p14="http://schemas.microsoft.com/office/powerpoint/2010/main" val="273190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1323439"/>
          </a:xfrm>
          <a:prstGeom prst="rect">
            <a:avLst/>
          </a:prstGeom>
          <a:noFill/>
        </p:spPr>
        <p:txBody>
          <a:bodyPr wrap="square" rtlCol="0">
            <a:spAutoFit/>
          </a:bodyPr>
          <a:lstStyle/>
          <a:p>
            <a:r>
              <a:rPr lang="de-DE" sz="1600" u="sng" dirty="0">
                <a:solidFill>
                  <a:schemeClr val="accent6">
                    <a:lumMod val="75000"/>
                  </a:schemeClr>
                </a:solidFill>
              </a:rPr>
              <a:t>Funktion Summe</a:t>
            </a:r>
          </a:p>
          <a:p>
            <a:r>
              <a:rPr lang="de-DE" sz="1600" u="sng" dirty="0"/>
              <a:t>Laufende Summen erzeugen:</a:t>
            </a:r>
          </a:p>
          <a:p>
            <a:r>
              <a:rPr lang="de-DE" sz="1600" dirty="0"/>
              <a:t>Sie haben beispielsweise in einer Tabelle für jeden Monat die Anzahl der Besucher Ihrer Webseite erfasst. Nun möchten Sie für die einzelnen Monate ermitteln, wie viele Besucher Ihrer Webseite bis dato insgesamt hatte.</a:t>
            </a: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Formeln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8</a:t>
            </a:fld>
            <a:endParaRPr lang="de-DE" dirty="0"/>
          </a:p>
        </p:txBody>
      </p:sp>
      <p:pic>
        <p:nvPicPr>
          <p:cNvPr id="6" name="Grafik 5">
            <a:extLst>
              <a:ext uri="{FF2B5EF4-FFF2-40B4-BE49-F238E27FC236}">
                <a16:creationId xmlns:a16="http://schemas.microsoft.com/office/drawing/2014/main" id="{B89C8281-DF98-AA20-F2C1-6F90D8594479}"/>
              </a:ext>
            </a:extLst>
          </p:cNvPr>
          <p:cNvPicPr>
            <a:picLocks noChangeAspect="1"/>
          </p:cNvPicPr>
          <p:nvPr/>
        </p:nvPicPr>
        <p:blipFill>
          <a:blip r:embed="rId3"/>
          <a:stretch>
            <a:fillRect/>
          </a:stretch>
        </p:blipFill>
        <p:spPr>
          <a:xfrm>
            <a:off x="534691" y="3413176"/>
            <a:ext cx="5689679" cy="15850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Pfeil: nach unten 15">
            <a:extLst>
              <a:ext uri="{FF2B5EF4-FFF2-40B4-BE49-F238E27FC236}">
                <a16:creationId xmlns:a16="http://schemas.microsoft.com/office/drawing/2014/main" id="{3D19E656-4939-A42F-2DFE-F3F9FA418208}"/>
              </a:ext>
            </a:extLst>
          </p:cNvPr>
          <p:cNvSpPr/>
          <p:nvPr/>
        </p:nvSpPr>
        <p:spPr>
          <a:xfrm rot="2469161">
            <a:off x="4862628" y="2962335"/>
            <a:ext cx="269174" cy="90168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17" name="Pfeil: nach unten 16">
            <a:extLst>
              <a:ext uri="{FF2B5EF4-FFF2-40B4-BE49-F238E27FC236}">
                <a16:creationId xmlns:a16="http://schemas.microsoft.com/office/drawing/2014/main" id="{B11BD1DD-9CD4-5F6F-0C1C-6C734D03B3EF}"/>
              </a:ext>
            </a:extLst>
          </p:cNvPr>
          <p:cNvSpPr/>
          <p:nvPr/>
        </p:nvSpPr>
        <p:spPr>
          <a:xfrm rot="5400000">
            <a:off x="5924036" y="3879051"/>
            <a:ext cx="242343" cy="101598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E90287DE-80B2-0360-9D95-C6FEBA6CD9EC}"/>
              </a:ext>
            </a:extLst>
          </p:cNvPr>
          <p:cNvPicPr>
            <a:picLocks noChangeAspect="1"/>
          </p:cNvPicPr>
          <p:nvPr/>
        </p:nvPicPr>
        <p:blipFill>
          <a:blip r:embed="rId4"/>
          <a:stretch>
            <a:fillRect/>
          </a:stretch>
        </p:blipFill>
        <p:spPr>
          <a:xfrm>
            <a:off x="614602" y="5344067"/>
            <a:ext cx="6068272" cy="847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2223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1BEC79AD-68A3-3218-4DA9-CCD5D6FB1910}"/>
              </a:ext>
            </a:extLst>
          </p:cNvPr>
          <p:cNvSpPr txBox="1"/>
          <p:nvPr/>
        </p:nvSpPr>
        <p:spPr>
          <a:xfrm>
            <a:off x="462388" y="2073467"/>
            <a:ext cx="8229599" cy="1077218"/>
          </a:xfrm>
          <a:prstGeom prst="rect">
            <a:avLst/>
          </a:prstGeom>
          <a:noFill/>
        </p:spPr>
        <p:txBody>
          <a:bodyPr wrap="square" rtlCol="0">
            <a:spAutoFit/>
          </a:bodyPr>
          <a:lstStyle/>
          <a:p>
            <a:r>
              <a:rPr lang="de-DE" sz="1600" u="sng" dirty="0">
                <a:solidFill>
                  <a:schemeClr val="accent6">
                    <a:lumMod val="75000"/>
                  </a:schemeClr>
                </a:solidFill>
              </a:rPr>
              <a:t>Zellbezüge durch Zeigen in Formeln einfügen</a:t>
            </a:r>
          </a:p>
          <a:p>
            <a:r>
              <a:rPr lang="de-DE" sz="1600" dirty="0"/>
              <a:t>Um Tippfehler auszuschließen, sollten Sie Zellbezüge durch Zeigen mit der Maus in die Formel einfügen.</a:t>
            </a:r>
          </a:p>
          <a:p>
            <a:pPr marL="742950" lvl="1" indent="-285750">
              <a:buFont typeface="Wingdings" panose="05000000000000000000" pitchFamily="2" charset="2"/>
              <a:buChar char="Ø"/>
            </a:pPr>
            <a:r>
              <a:rPr lang="de-DE" sz="1600" dirty="0"/>
              <a:t>Beginnen Sie die Formeleingabe wie gewohnt.</a:t>
            </a:r>
          </a:p>
        </p:txBody>
      </p:sp>
      <p:sp>
        <p:nvSpPr>
          <p:cNvPr id="11" name="Inhaltsplatzhalter 2">
            <a:extLst>
              <a:ext uri="{FF2B5EF4-FFF2-40B4-BE49-F238E27FC236}">
                <a16:creationId xmlns:a16="http://schemas.microsoft.com/office/drawing/2014/main" id="{596526E2-9578-F1BA-2384-BE8F6E28CA12}"/>
              </a:ext>
            </a:extLst>
          </p:cNvPr>
          <p:cNvSpPr>
            <a:spLocks noGrp="1"/>
          </p:cNvSpPr>
          <p:nvPr>
            <p:ph idx="1"/>
          </p:nvPr>
        </p:nvSpPr>
        <p:spPr>
          <a:xfrm>
            <a:off x="457200" y="1600201"/>
            <a:ext cx="8229600" cy="338554"/>
          </a:xfrm>
        </p:spPr>
        <p:txBody>
          <a:bodyPr/>
          <a:lstStyle/>
          <a:p>
            <a:pPr marL="0" indent="0" hangingPunct="0">
              <a:buNone/>
            </a:pPr>
            <a:r>
              <a:rPr lang="de-DE" sz="2400" b="1" dirty="0"/>
              <a:t>Mit Formeln arbeiten</a:t>
            </a:r>
          </a:p>
          <a:p>
            <a:pPr marL="0" indent="0" hangingPunct="0">
              <a:buNone/>
            </a:pPr>
            <a:endParaRPr lang="de-DE" sz="1800" u="sng" dirty="0">
              <a:sym typeface="Wingdings" panose="05000000000000000000" pitchFamily="2" charset="2"/>
            </a:endParaRPr>
          </a:p>
        </p:txBody>
      </p:sp>
      <p:sp>
        <p:nvSpPr>
          <p:cNvPr id="5" name="Foliennummernplatzhalter 4">
            <a:extLst>
              <a:ext uri="{FF2B5EF4-FFF2-40B4-BE49-F238E27FC236}">
                <a16:creationId xmlns:a16="http://schemas.microsoft.com/office/drawing/2014/main" id="{87D778F6-49CD-1318-57BB-A13163CAFCC2}"/>
              </a:ext>
            </a:extLst>
          </p:cNvPr>
          <p:cNvSpPr>
            <a:spLocks noGrp="1"/>
          </p:cNvSpPr>
          <p:nvPr>
            <p:ph type="sldNum" sz="quarter" idx="12"/>
          </p:nvPr>
        </p:nvSpPr>
        <p:spPr/>
        <p:txBody>
          <a:bodyPr/>
          <a:lstStyle/>
          <a:p>
            <a:fld id="{A1595358-6F2C-4288-B0AA-F5F3FB5C3E97}" type="slidenum">
              <a:rPr lang="de-DE" smtClean="0"/>
              <a:pPr/>
              <a:t>9</a:t>
            </a:fld>
            <a:endParaRPr lang="de-DE" dirty="0"/>
          </a:p>
        </p:txBody>
      </p:sp>
      <p:graphicFrame>
        <p:nvGraphicFramePr>
          <p:cNvPr id="2" name="Tabelle 2">
            <a:extLst>
              <a:ext uri="{FF2B5EF4-FFF2-40B4-BE49-F238E27FC236}">
                <a16:creationId xmlns:a16="http://schemas.microsoft.com/office/drawing/2014/main" id="{206AE3B0-D617-7259-25B8-94AB93990DBA}"/>
              </a:ext>
            </a:extLst>
          </p:cNvPr>
          <p:cNvGraphicFramePr>
            <a:graphicFrameLocks noGrp="1"/>
          </p:cNvGraphicFramePr>
          <p:nvPr>
            <p:extLst>
              <p:ext uri="{D42A27DB-BD31-4B8C-83A1-F6EECF244321}">
                <p14:modId xmlns:p14="http://schemas.microsoft.com/office/powerpoint/2010/main" val="323898991"/>
              </p:ext>
            </p:extLst>
          </p:nvPr>
        </p:nvGraphicFramePr>
        <p:xfrm>
          <a:off x="618217" y="3429000"/>
          <a:ext cx="7805112" cy="3205480"/>
        </p:xfrm>
        <a:graphic>
          <a:graphicData uri="http://schemas.openxmlformats.org/drawingml/2006/table">
            <a:tbl>
              <a:tblPr firstRow="1" bandRow="1">
                <a:tableStyleId>{5C22544A-7EE6-4342-B048-85BDC9FD1C3A}</a:tableStyleId>
              </a:tblPr>
              <a:tblGrid>
                <a:gridCol w="2601704">
                  <a:extLst>
                    <a:ext uri="{9D8B030D-6E8A-4147-A177-3AD203B41FA5}">
                      <a16:colId xmlns:a16="http://schemas.microsoft.com/office/drawing/2014/main" val="3558369389"/>
                    </a:ext>
                  </a:extLst>
                </a:gridCol>
                <a:gridCol w="3155109">
                  <a:extLst>
                    <a:ext uri="{9D8B030D-6E8A-4147-A177-3AD203B41FA5}">
                      <a16:colId xmlns:a16="http://schemas.microsoft.com/office/drawing/2014/main" val="859167020"/>
                    </a:ext>
                  </a:extLst>
                </a:gridCol>
                <a:gridCol w="2048299">
                  <a:extLst>
                    <a:ext uri="{9D8B030D-6E8A-4147-A177-3AD203B41FA5}">
                      <a16:colId xmlns:a16="http://schemas.microsoft.com/office/drawing/2014/main" val="1072497372"/>
                    </a:ext>
                  </a:extLst>
                </a:gridCol>
              </a:tblGrid>
              <a:tr h="370840">
                <a:tc gridSpan="3">
                  <a:txBody>
                    <a:bodyPr/>
                    <a:lstStyle/>
                    <a:p>
                      <a:r>
                        <a:rPr lang="de-DE" dirty="0"/>
                        <a:t>Sie möchten in die Formel …</a:t>
                      </a:r>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356875324"/>
                  </a:ext>
                </a:extLst>
              </a:tr>
              <a:tr h="370840">
                <a:tc>
                  <a:txBody>
                    <a:bodyPr/>
                    <a:lstStyle/>
                    <a:p>
                      <a:r>
                        <a:rPr lang="de-DE" sz="1400" dirty="0"/>
                        <a:t>einen Bezug auf eine einzelne Zelle einfügen</a:t>
                      </a:r>
                    </a:p>
                  </a:txBody>
                  <a:tcPr/>
                </a:tc>
                <a:tc>
                  <a:txBody>
                    <a:bodyPr/>
                    <a:lstStyle/>
                    <a:p>
                      <a:pPr marL="285750" indent="-285750">
                        <a:buFont typeface="Wingdings" panose="05000000000000000000" pitchFamily="2" charset="2"/>
                        <a:buChar char="Ø"/>
                      </a:pPr>
                      <a:r>
                        <a:rPr lang="de-DE" sz="1400" dirty="0"/>
                        <a:t>Klicken Sie die Zella an, deren Zellbezug Sie in der Formel verwenden möchten.</a:t>
                      </a:r>
                    </a:p>
                    <a:p>
                      <a:pPr marL="285750" indent="-285750">
                        <a:buFont typeface="Wingdings" panose="05000000000000000000" pitchFamily="2" charset="2"/>
                        <a:buChar char="Ø"/>
                      </a:pPr>
                      <a:endParaRPr lang="de-DE" sz="1400" dirty="0"/>
                    </a:p>
                  </a:txBody>
                  <a:tcPr/>
                </a:tc>
                <a:tc>
                  <a:txBody>
                    <a:bodyPr/>
                    <a:lstStyle/>
                    <a:p>
                      <a:endParaRPr lang="de-DE" dirty="0"/>
                    </a:p>
                  </a:txBody>
                  <a:tcPr/>
                </a:tc>
                <a:extLst>
                  <a:ext uri="{0D108BD9-81ED-4DB2-BD59-A6C34878D82A}">
                    <a16:rowId xmlns:a16="http://schemas.microsoft.com/office/drawing/2014/main" val="223065104"/>
                  </a:ext>
                </a:extLst>
              </a:tr>
              <a:tr h="370840">
                <a:tc>
                  <a:txBody>
                    <a:bodyPr/>
                    <a:lstStyle/>
                    <a:p>
                      <a:r>
                        <a:rPr lang="de-DE" sz="1400" dirty="0"/>
                        <a:t>einen Bezug auf einen Zellbereich einfügen</a:t>
                      </a:r>
                    </a:p>
                  </a:txBody>
                  <a:tcPr/>
                </a:tc>
                <a:tc>
                  <a:txBody>
                    <a:bodyPr/>
                    <a:lstStyle/>
                    <a:p>
                      <a:pPr marL="285750" indent="-285750">
                        <a:buFont typeface="Wingdings" panose="05000000000000000000" pitchFamily="2" charset="2"/>
                        <a:buChar char="Ø"/>
                      </a:pPr>
                      <a:r>
                        <a:rPr lang="de-DE" sz="1400" dirty="0"/>
                        <a:t>Markieren Sie den entsprechenden Zellbereich mit der Maus.</a:t>
                      </a:r>
                    </a:p>
                    <a:p>
                      <a:pPr marL="285750" indent="-285750">
                        <a:buFont typeface="Wingdings" panose="05000000000000000000" pitchFamily="2" charset="2"/>
                        <a:buChar char="Ø"/>
                      </a:pPr>
                      <a:endParaRPr lang="de-DE" sz="1400" dirty="0"/>
                    </a:p>
                    <a:p>
                      <a:pPr marL="285750" indent="-285750">
                        <a:buFont typeface="Wingdings" panose="05000000000000000000" pitchFamily="2" charset="2"/>
                        <a:buChar char="Ø"/>
                      </a:pPr>
                      <a:endParaRPr lang="de-DE" sz="1400" dirty="0"/>
                    </a:p>
                  </a:txBody>
                  <a:tcPr/>
                </a:tc>
                <a:tc>
                  <a:txBody>
                    <a:bodyPr/>
                    <a:lstStyle/>
                    <a:p>
                      <a:endParaRPr lang="de-DE" dirty="0"/>
                    </a:p>
                  </a:txBody>
                  <a:tcPr/>
                </a:tc>
                <a:extLst>
                  <a:ext uri="{0D108BD9-81ED-4DB2-BD59-A6C34878D82A}">
                    <a16:rowId xmlns:a16="http://schemas.microsoft.com/office/drawing/2014/main" val="2914479725"/>
                  </a:ext>
                </a:extLst>
              </a:tr>
              <a:tr h="370840">
                <a:tc>
                  <a:txBody>
                    <a:bodyPr/>
                    <a:lstStyle/>
                    <a:p>
                      <a:r>
                        <a:rPr lang="de-DE" sz="1400" dirty="0"/>
                        <a:t>Zellbezüge auf mehrere unabhängige Zellen einfügen</a:t>
                      </a:r>
                    </a:p>
                  </a:txBody>
                  <a:tcPr/>
                </a:tc>
                <a:tc>
                  <a:txBody>
                    <a:bodyPr/>
                    <a:lstStyle/>
                    <a:p>
                      <a:pPr marL="285750" indent="-285750">
                        <a:buFont typeface="Wingdings" panose="05000000000000000000" pitchFamily="2" charset="2"/>
                        <a:buChar char="Ø"/>
                      </a:pPr>
                      <a:r>
                        <a:rPr lang="de-DE" sz="1400" dirty="0"/>
                        <a:t>Halten Sie  Strg  gedrückt und klicken Sie die gewünschten Zellen nacheinander an.</a:t>
                      </a:r>
                    </a:p>
                    <a:p>
                      <a:pPr marL="285750" indent="-285750">
                        <a:buFont typeface="Wingdings" panose="05000000000000000000" pitchFamily="2" charset="2"/>
                        <a:buChar char="Ø"/>
                      </a:pPr>
                      <a:endParaRPr lang="de-DE" sz="1400" dirty="0"/>
                    </a:p>
                  </a:txBody>
                  <a:tcPr/>
                </a:tc>
                <a:tc>
                  <a:txBody>
                    <a:bodyPr/>
                    <a:lstStyle/>
                    <a:p>
                      <a:endParaRPr lang="de-DE" dirty="0"/>
                    </a:p>
                  </a:txBody>
                  <a:tcPr/>
                </a:tc>
                <a:extLst>
                  <a:ext uri="{0D108BD9-81ED-4DB2-BD59-A6C34878D82A}">
                    <a16:rowId xmlns:a16="http://schemas.microsoft.com/office/drawing/2014/main" val="842896799"/>
                  </a:ext>
                </a:extLst>
              </a:tr>
            </a:tbl>
          </a:graphicData>
        </a:graphic>
      </p:graphicFrame>
      <p:pic>
        <p:nvPicPr>
          <p:cNvPr id="4" name="Grafik 3">
            <a:extLst>
              <a:ext uri="{FF2B5EF4-FFF2-40B4-BE49-F238E27FC236}">
                <a16:creationId xmlns:a16="http://schemas.microsoft.com/office/drawing/2014/main" id="{4D5A1CE5-0263-0C3C-DE06-F8E363AE886F}"/>
              </a:ext>
            </a:extLst>
          </p:cNvPr>
          <p:cNvPicPr>
            <a:picLocks noChangeAspect="1"/>
          </p:cNvPicPr>
          <p:nvPr/>
        </p:nvPicPr>
        <p:blipFill rotWithShape="1">
          <a:blip r:embed="rId3"/>
          <a:srcRect r="4309"/>
          <a:stretch/>
        </p:blipFill>
        <p:spPr>
          <a:xfrm>
            <a:off x="6800074" y="3889004"/>
            <a:ext cx="1286360" cy="802457"/>
          </a:xfrm>
          <a:prstGeom prst="rect">
            <a:avLst/>
          </a:prstGeom>
        </p:spPr>
      </p:pic>
      <p:pic>
        <p:nvPicPr>
          <p:cNvPr id="8" name="Grafik 7">
            <a:extLst>
              <a:ext uri="{FF2B5EF4-FFF2-40B4-BE49-F238E27FC236}">
                <a16:creationId xmlns:a16="http://schemas.microsoft.com/office/drawing/2014/main" id="{62296B69-FA25-92DF-BF1D-7C3A68B79FF8}"/>
              </a:ext>
            </a:extLst>
          </p:cNvPr>
          <p:cNvPicPr>
            <a:picLocks noChangeAspect="1"/>
          </p:cNvPicPr>
          <p:nvPr/>
        </p:nvPicPr>
        <p:blipFill>
          <a:blip r:embed="rId4"/>
          <a:stretch>
            <a:fillRect/>
          </a:stretch>
        </p:blipFill>
        <p:spPr>
          <a:xfrm>
            <a:off x="6800074" y="4789173"/>
            <a:ext cx="1286360" cy="859761"/>
          </a:xfrm>
          <a:prstGeom prst="rect">
            <a:avLst/>
          </a:prstGeom>
        </p:spPr>
      </p:pic>
      <p:pic>
        <p:nvPicPr>
          <p:cNvPr id="12" name="Grafik 11">
            <a:extLst>
              <a:ext uri="{FF2B5EF4-FFF2-40B4-BE49-F238E27FC236}">
                <a16:creationId xmlns:a16="http://schemas.microsoft.com/office/drawing/2014/main" id="{E71C6C55-735E-2284-E940-DFC2EAD40FA0}"/>
              </a:ext>
            </a:extLst>
          </p:cNvPr>
          <p:cNvPicPr>
            <a:picLocks noChangeAspect="1"/>
          </p:cNvPicPr>
          <p:nvPr/>
        </p:nvPicPr>
        <p:blipFill>
          <a:blip r:embed="rId5"/>
          <a:stretch>
            <a:fillRect/>
          </a:stretch>
        </p:blipFill>
        <p:spPr>
          <a:xfrm>
            <a:off x="6800074" y="5719881"/>
            <a:ext cx="1344286" cy="887361"/>
          </a:xfrm>
          <a:prstGeom prst="rect">
            <a:avLst/>
          </a:prstGeom>
        </p:spPr>
      </p:pic>
      <p:sp>
        <p:nvSpPr>
          <p:cNvPr id="14" name="Rechteck 13">
            <a:extLst>
              <a:ext uri="{FF2B5EF4-FFF2-40B4-BE49-F238E27FC236}">
                <a16:creationId xmlns:a16="http://schemas.microsoft.com/office/drawing/2014/main" id="{3BBFA51C-5340-2FA2-FA5E-FD40E8AA2C7D}"/>
              </a:ext>
            </a:extLst>
          </p:cNvPr>
          <p:cNvSpPr/>
          <p:nvPr/>
        </p:nvSpPr>
        <p:spPr>
          <a:xfrm>
            <a:off x="4386021" y="5719887"/>
            <a:ext cx="348712" cy="25572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736633"/>
      </p:ext>
    </p:extLst>
  </p:cSld>
  <p:clrMapOvr>
    <a:masterClrMapping/>
  </p:clrMapOvr>
</p:sld>
</file>

<file path=ppt/theme/theme1.xml><?xml version="1.0" encoding="utf-8"?>
<a:theme xmlns:a="http://schemas.openxmlformats.org/drawingml/2006/main" name="RW_Praesentationsvorl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4688</Words>
  <Application>Microsoft Office PowerPoint</Application>
  <PresentationFormat>Bildschirmpräsentation (4:3)</PresentationFormat>
  <Paragraphs>858</Paragraphs>
  <Slides>48</Slides>
  <Notes>43</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48</vt:i4>
      </vt:variant>
    </vt:vector>
  </HeadingPairs>
  <TitlesOfParts>
    <vt:vector size="56" baseType="lpstr">
      <vt:lpstr>Arial</vt:lpstr>
      <vt:lpstr>Bernard MT Condensed</vt:lpstr>
      <vt:lpstr>Calibri</vt:lpstr>
      <vt:lpstr>Calibri (Textkörper)</vt:lpstr>
      <vt:lpstr>Wingdings</vt:lpstr>
      <vt:lpstr>RW_Praesentationsvorlage</vt:lpstr>
      <vt:lpstr>Larissa</vt:lpstr>
      <vt:lpstr>Worksheet</vt:lpstr>
      <vt:lpstr>Aufbau Excel Formeln und Funktionen  21.02.2024 - online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c:creator>
  <cp:lastModifiedBy>Bernhauer Martin</cp:lastModifiedBy>
  <cp:revision>370</cp:revision>
  <cp:lastPrinted>2024-01-16T09:31:09Z</cp:lastPrinted>
  <dcterms:created xsi:type="dcterms:W3CDTF">2015-07-14T08:44:30Z</dcterms:created>
  <dcterms:modified xsi:type="dcterms:W3CDTF">2024-02-20T07:18:31Z</dcterms:modified>
</cp:coreProperties>
</file>